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Inria Serif" charset="1" panose="00000000000000000000"/>
      <p:regular r:id="rId19"/>
    </p:embeddedFont>
    <p:embeddedFont>
      <p:font typeface="Open Sans" charset="1" panose="00000000000000000000"/>
      <p:regular r:id="rId20"/>
    </p:embeddedFont>
    <p:embeddedFont>
      <p:font typeface="Open Sans SemiCondensed" charset="1" panose="00000000000000000000"/>
      <p:regular r:id="rId21"/>
    </p:embeddedFont>
    <p:embeddedFont>
      <p:font typeface="Gotham" charset="1" panose="00000000000000000000"/>
      <p:regular r:id="rId22"/>
    </p:embeddedFont>
    <p:embeddedFont>
      <p:font typeface="Cormorant Garamond Bold" charset="1" panose="00000800000000000000"/>
      <p:regular r:id="rId23"/>
    </p:embeddedFont>
    <p:embeddedFont>
      <p:font typeface="Gotham Bold" charset="1" panose="00000000000000000000"/>
      <p:regular r:id="rId24"/>
    </p:embeddedFont>
    <p:embeddedFont>
      <p:font typeface="Gotham Italics" charset="1" panose="00000000000000000000"/>
      <p:regular r:id="rId25"/>
    </p:embeddedFont>
    <p:embeddedFont>
      <p:font typeface="Gotham Bold Italics" charset="1" panose="020000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https://tureng.com/tr/turkce-ingilizce/catalytic"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a:ln cap="sq">
            <a:noFill/>
            <a:prstDash val="sysDot"/>
            <a:miter/>
          </a:ln>
        </p:spPr>
      </p:sp>
      <p:sp>
        <p:nvSpPr>
          <p:cNvPr name="TextBox 3" id="3"/>
          <p:cNvSpPr txBox="true"/>
          <p:nvPr/>
        </p:nvSpPr>
        <p:spPr>
          <a:xfrm rot="0">
            <a:off x="574861" y="1519239"/>
            <a:ext cx="10754936" cy="2518100"/>
          </a:xfrm>
          <a:prstGeom prst="rect">
            <a:avLst/>
          </a:prstGeom>
        </p:spPr>
        <p:txBody>
          <a:bodyPr anchor="t" rtlCol="false" tIns="0" lIns="0" bIns="0" rIns="0">
            <a:spAutoFit/>
          </a:bodyPr>
          <a:lstStyle/>
          <a:p>
            <a:pPr algn="ctr">
              <a:lnSpc>
                <a:spcPts val="10042"/>
              </a:lnSpc>
              <a:spcBef>
                <a:spcPct val="0"/>
              </a:spcBef>
            </a:pPr>
            <a:r>
              <a:rPr lang="en-US" sz="7173">
                <a:solidFill>
                  <a:srgbClr val="FFFFFF"/>
                </a:solidFill>
                <a:latin typeface="Inria Serif"/>
                <a:ea typeface="Inria Serif"/>
                <a:cs typeface="Inria Serif"/>
                <a:sym typeface="Inria Serif"/>
              </a:rPr>
              <a:t>Internationale</a:t>
            </a:r>
            <a:r>
              <a:rPr lang="en-US" sz="7173">
                <a:solidFill>
                  <a:srgbClr val="FFFFFF"/>
                </a:solidFill>
                <a:latin typeface="Inria Serif"/>
                <a:ea typeface="Inria Serif"/>
                <a:cs typeface="Inria Serif"/>
                <a:sym typeface="Inria Serif"/>
              </a:rPr>
              <a:t> Handelsgesellschaft</a:t>
            </a:r>
          </a:p>
        </p:txBody>
      </p:sp>
      <p:sp>
        <p:nvSpPr>
          <p:cNvPr name="TextBox 4" id="4"/>
          <p:cNvSpPr txBox="true"/>
          <p:nvPr/>
        </p:nvSpPr>
        <p:spPr>
          <a:xfrm rot="0">
            <a:off x="1028700" y="8386960"/>
            <a:ext cx="5988283" cy="871340"/>
          </a:xfrm>
          <a:prstGeom prst="rect">
            <a:avLst/>
          </a:prstGeom>
        </p:spPr>
        <p:txBody>
          <a:bodyPr anchor="t" rtlCol="false" tIns="0" lIns="0" bIns="0" rIns="0">
            <a:spAutoFit/>
          </a:bodyPr>
          <a:lstStyle/>
          <a:p>
            <a:pPr algn="l">
              <a:lnSpc>
                <a:spcPts val="2373"/>
              </a:lnSpc>
            </a:pPr>
            <a:r>
              <a:rPr lang="en-US" sz="1695" spc="84">
                <a:solidFill>
                  <a:srgbClr val="FFFFFF"/>
                </a:solidFill>
                <a:latin typeface="Open Sans"/>
                <a:ea typeface="Open Sans"/>
                <a:cs typeface="Open Sans"/>
                <a:sym typeface="Open Sans"/>
              </a:rPr>
              <a:t>MERVE DALKIRAN- 22202676</a:t>
            </a:r>
          </a:p>
          <a:p>
            <a:pPr algn="l">
              <a:lnSpc>
                <a:spcPts val="2373"/>
              </a:lnSpc>
            </a:pPr>
            <a:r>
              <a:rPr lang="en-US" sz="1695" spc="84">
                <a:solidFill>
                  <a:srgbClr val="FFFFFF"/>
                </a:solidFill>
                <a:latin typeface="Open Sans"/>
                <a:ea typeface="Open Sans"/>
                <a:cs typeface="Open Sans"/>
                <a:sym typeface="Open Sans"/>
              </a:rPr>
              <a:t>K.İDİL SOYDAN - 22202048</a:t>
            </a:r>
          </a:p>
          <a:p>
            <a:pPr algn="l">
              <a:lnSpc>
                <a:spcPts val="2373"/>
              </a:lnSpc>
              <a:spcBef>
                <a:spcPct val="0"/>
              </a:spcBef>
            </a:pPr>
            <a:r>
              <a:rPr lang="en-US" sz="1695" spc="84">
                <a:solidFill>
                  <a:srgbClr val="FFFFFF"/>
                </a:solidFill>
                <a:latin typeface="Open Sans"/>
                <a:ea typeface="Open Sans"/>
                <a:cs typeface="Open Sans"/>
                <a:sym typeface="Open Sans"/>
              </a:rPr>
              <a:t>DERİN ALTUĞ - 22103827</a:t>
            </a:r>
          </a:p>
        </p:txBody>
      </p:sp>
      <p:sp>
        <p:nvSpPr>
          <p:cNvPr name="TextBox 5" id="5"/>
          <p:cNvSpPr txBox="true"/>
          <p:nvPr/>
        </p:nvSpPr>
        <p:spPr>
          <a:xfrm rot="0">
            <a:off x="1951682" y="4480471"/>
            <a:ext cx="4416326" cy="269875"/>
          </a:xfrm>
          <a:prstGeom prst="rect">
            <a:avLst/>
          </a:prstGeom>
        </p:spPr>
        <p:txBody>
          <a:bodyPr anchor="t" rtlCol="false" tIns="0" lIns="0" bIns="0" rIns="0">
            <a:spAutoFit/>
          </a:bodyPr>
          <a:lstStyle/>
          <a:p>
            <a:pPr algn="ctr">
              <a:lnSpc>
                <a:spcPts val="2000"/>
              </a:lnSpc>
            </a:pPr>
            <a:r>
              <a:rPr lang="en-US" sz="2000" spc="-60">
                <a:solidFill>
                  <a:srgbClr val="FFFFFF"/>
                </a:solidFill>
                <a:latin typeface="Open Sans SemiCondensed"/>
                <a:ea typeface="Open Sans SemiCondensed"/>
                <a:cs typeface="Open Sans SemiCondensed"/>
                <a:sym typeface="Open Sans SemiCondensed"/>
              </a:rPr>
              <a:t>C - 11 / 70 - I</a:t>
            </a:r>
            <a:r>
              <a:rPr lang="en-US" sz="2000" spc="-60">
                <a:solidFill>
                  <a:srgbClr val="FFFFFF"/>
                </a:solidFill>
                <a:latin typeface="Open Sans SemiCondensed"/>
                <a:ea typeface="Open Sans SemiCondensed"/>
                <a:cs typeface="Open Sans SemiCondensed"/>
                <a:sym typeface="Open Sans SemiCondensed"/>
              </a:rPr>
              <a:t>nternationale Handelsgesellschaft</a:t>
            </a:r>
          </a:p>
        </p:txBody>
      </p:sp>
      <p:sp>
        <p:nvSpPr>
          <p:cNvPr name="TextBox 6" id="6"/>
          <p:cNvSpPr txBox="true"/>
          <p:nvPr/>
        </p:nvSpPr>
        <p:spPr>
          <a:xfrm rot="0">
            <a:off x="1951682" y="4778921"/>
            <a:ext cx="791468" cy="269875"/>
          </a:xfrm>
          <a:prstGeom prst="rect">
            <a:avLst/>
          </a:prstGeom>
        </p:spPr>
        <p:txBody>
          <a:bodyPr anchor="t" rtlCol="false" tIns="0" lIns="0" bIns="0" rIns="0">
            <a:spAutoFit/>
          </a:bodyPr>
          <a:lstStyle/>
          <a:p>
            <a:pPr algn="ctr">
              <a:lnSpc>
                <a:spcPts val="2000"/>
              </a:lnSpc>
            </a:pPr>
            <a:r>
              <a:rPr lang="en-US" sz="2000" spc="-60">
                <a:solidFill>
                  <a:srgbClr val="FFFFFF"/>
                </a:solidFill>
                <a:latin typeface="Open Sans SemiCondensed"/>
                <a:ea typeface="Open Sans SemiCondensed"/>
                <a:cs typeface="Open Sans SemiCondensed"/>
                <a:sym typeface="Open Sans SemiCondensed"/>
              </a:rPr>
              <a:t>LAW413</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12151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17000"/>
            </a:blip>
            <a:stretch>
              <a:fillRect l="0" t="-9222" r="0" b="-9222"/>
            </a:stretch>
          </a:blipFill>
          <a:ln cap="sq">
            <a:noFill/>
            <a:prstDash val="sysDot"/>
            <a:miter/>
          </a:ln>
        </p:spPr>
      </p:sp>
      <p:sp>
        <p:nvSpPr>
          <p:cNvPr name="Freeform 3" id="3"/>
          <p:cNvSpPr/>
          <p:nvPr/>
        </p:nvSpPr>
        <p:spPr>
          <a:xfrm flipH="false" flipV="false" rot="0">
            <a:off x="1028700" y="461470"/>
            <a:ext cx="227930" cy="203479"/>
          </a:xfrm>
          <a:custGeom>
            <a:avLst/>
            <a:gdLst/>
            <a:ahLst/>
            <a:cxnLst/>
            <a:rect r="r" b="b" t="t" l="l"/>
            <a:pathLst>
              <a:path h="203479" w="227930">
                <a:moveTo>
                  <a:pt x="0" y="0"/>
                </a:moveTo>
                <a:lnTo>
                  <a:pt x="227930" y="0"/>
                </a:lnTo>
                <a:lnTo>
                  <a:pt x="227930" y="203479"/>
                </a:lnTo>
                <a:lnTo>
                  <a:pt x="0" y="2034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4" id="4"/>
          <p:cNvSpPr/>
          <p:nvPr/>
        </p:nvSpPr>
        <p:spPr>
          <a:xfrm>
            <a:off x="1304391" y="5143500"/>
            <a:ext cx="15954909" cy="0"/>
          </a:xfrm>
          <a:prstGeom prst="line">
            <a:avLst/>
          </a:prstGeom>
          <a:ln cap="flat" w="38100">
            <a:solidFill>
              <a:srgbClr val="FFFFFF"/>
            </a:solidFill>
            <a:prstDash val="solid"/>
            <a:headEnd type="diamond" len="lg" w="lg"/>
            <a:tailEnd type="diamond" len="lg" w="lg"/>
          </a:ln>
        </p:spPr>
      </p:sp>
      <p:grpSp>
        <p:nvGrpSpPr>
          <p:cNvPr name="Group 5" id="5"/>
          <p:cNvGrpSpPr/>
          <p:nvPr/>
        </p:nvGrpSpPr>
        <p:grpSpPr>
          <a:xfrm rot="0">
            <a:off x="1256630" y="4957240"/>
            <a:ext cx="372521" cy="37252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239"/>
                </a:lnSpc>
              </a:pPr>
            </a:p>
          </p:txBody>
        </p:sp>
      </p:grpSp>
      <p:grpSp>
        <p:nvGrpSpPr>
          <p:cNvPr name="Group 8" id="8"/>
          <p:cNvGrpSpPr/>
          <p:nvPr/>
        </p:nvGrpSpPr>
        <p:grpSpPr>
          <a:xfrm rot="0">
            <a:off x="2522455" y="4957240"/>
            <a:ext cx="372521" cy="372521"/>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239"/>
                </a:lnSpc>
              </a:pPr>
            </a:p>
          </p:txBody>
        </p:sp>
      </p:grpSp>
      <p:grpSp>
        <p:nvGrpSpPr>
          <p:cNvPr name="Group 11" id="11"/>
          <p:cNvGrpSpPr/>
          <p:nvPr/>
        </p:nvGrpSpPr>
        <p:grpSpPr>
          <a:xfrm rot="0">
            <a:off x="17073040" y="4957240"/>
            <a:ext cx="372521" cy="37252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239"/>
                </a:lnSpc>
              </a:pPr>
            </a:p>
          </p:txBody>
        </p:sp>
      </p:grpSp>
      <p:grpSp>
        <p:nvGrpSpPr>
          <p:cNvPr name="Group 14" id="14"/>
          <p:cNvGrpSpPr/>
          <p:nvPr/>
        </p:nvGrpSpPr>
        <p:grpSpPr>
          <a:xfrm rot="0">
            <a:off x="8560828" y="4957240"/>
            <a:ext cx="372521" cy="372521"/>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239"/>
                </a:lnSpc>
              </a:pPr>
            </a:p>
          </p:txBody>
        </p:sp>
      </p:grpSp>
      <p:grpSp>
        <p:nvGrpSpPr>
          <p:cNvPr name="Group 17" id="17"/>
          <p:cNvGrpSpPr/>
          <p:nvPr/>
        </p:nvGrpSpPr>
        <p:grpSpPr>
          <a:xfrm rot="0">
            <a:off x="10417854" y="4957240"/>
            <a:ext cx="372521" cy="372521"/>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239"/>
                </a:lnSpc>
              </a:pPr>
            </a:p>
          </p:txBody>
        </p:sp>
      </p:grpSp>
      <p:grpSp>
        <p:nvGrpSpPr>
          <p:cNvPr name="Group 20" id="20"/>
          <p:cNvGrpSpPr/>
          <p:nvPr/>
        </p:nvGrpSpPr>
        <p:grpSpPr>
          <a:xfrm rot="0">
            <a:off x="714060" y="6261295"/>
            <a:ext cx="3086100" cy="3086100"/>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FFD853"/>
            </a:solidFill>
          </p:spPr>
        </p:sp>
        <p:sp>
          <p:nvSpPr>
            <p:cNvPr name="TextBox 22" id="22"/>
            <p:cNvSpPr txBox="true"/>
            <p:nvPr/>
          </p:nvSpPr>
          <p:spPr>
            <a:xfrm>
              <a:off x="0" y="-38100"/>
              <a:ext cx="812800" cy="850900"/>
            </a:xfrm>
            <a:prstGeom prst="rect">
              <a:avLst/>
            </a:prstGeom>
          </p:spPr>
          <p:txBody>
            <a:bodyPr anchor="ctr" rtlCol="false" tIns="50800" lIns="50800" bIns="50800" rIns="50800"/>
            <a:lstStyle/>
            <a:p>
              <a:pPr algn="ctr">
                <a:lnSpc>
                  <a:spcPts val="2239"/>
                </a:lnSpc>
              </a:pPr>
              <a:r>
                <a:rPr lang="en-US" sz="1599" b="true">
                  <a:solidFill>
                    <a:srgbClr val="000000"/>
                  </a:solidFill>
                  <a:latin typeface="Gotham Bold"/>
                  <a:ea typeface="Gotham Bold"/>
                  <a:cs typeface="Gotham Bold"/>
                  <a:sym typeface="Gotham Bold"/>
                </a:rPr>
                <a:t>1974: Solange I</a:t>
              </a:r>
            </a:p>
            <a:p>
              <a:pPr algn="ctr">
                <a:lnSpc>
                  <a:spcPts val="2239"/>
                </a:lnSpc>
              </a:pPr>
              <a:r>
                <a:rPr lang="en-US" sz="1599">
                  <a:solidFill>
                    <a:srgbClr val="000000"/>
                  </a:solidFill>
                  <a:latin typeface="Gotham"/>
                  <a:ea typeface="Gotham"/>
                  <a:cs typeface="Gotham"/>
                  <a:sym typeface="Gotham"/>
                </a:rPr>
                <a:t>German Constitutional Court said “As long as the EU has no written bill of rights, the German Court will review EU law.”</a:t>
              </a:r>
            </a:p>
          </p:txBody>
        </p:sp>
      </p:grpSp>
      <p:sp>
        <p:nvSpPr>
          <p:cNvPr name="TextBox 23" id="23"/>
          <p:cNvSpPr txBox="true"/>
          <p:nvPr/>
        </p:nvSpPr>
        <p:spPr>
          <a:xfrm rot="0">
            <a:off x="1304391" y="423370"/>
            <a:ext cx="1905438" cy="273685"/>
          </a:xfrm>
          <a:prstGeom prst="rect">
            <a:avLst/>
          </a:prstGeom>
        </p:spPr>
        <p:txBody>
          <a:bodyPr anchor="t" rtlCol="false" tIns="0" lIns="0" bIns="0" rIns="0">
            <a:spAutoFit/>
          </a:bodyPr>
          <a:lstStyle/>
          <a:p>
            <a:pPr algn="l">
              <a:lnSpc>
                <a:spcPts val="2239"/>
              </a:lnSpc>
            </a:pPr>
            <a:r>
              <a:rPr lang="en-US" sz="1599">
                <a:solidFill>
                  <a:srgbClr val="FFFFFF"/>
                </a:solidFill>
                <a:latin typeface="Gotham"/>
                <a:ea typeface="Gotham"/>
                <a:cs typeface="Gotham"/>
                <a:sym typeface="Gotham"/>
              </a:rPr>
              <a:t>C-11/70</a:t>
            </a:r>
          </a:p>
        </p:txBody>
      </p:sp>
      <p:grpSp>
        <p:nvGrpSpPr>
          <p:cNvPr name="Group 24" id="24"/>
          <p:cNvGrpSpPr/>
          <p:nvPr/>
        </p:nvGrpSpPr>
        <p:grpSpPr>
          <a:xfrm rot="0">
            <a:off x="7017778" y="6172200"/>
            <a:ext cx="3086100" cy="3086100"/>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FFD853"/>
            </a:solidFill>
          </p:spPr>
        </p:sp>
        <p:sp>
          <p:nvSpPr>
            <p:cNvPr name="TextBox 26" id="26"/>
            <p:cNvSpPr txBox="true"/>
            <p:nvPr/>
          </p:nvSpPr>
          <p:spPr>
            <a:xfrm>
              <a:off x="0" y="-38100"/>
              <a:ext cx="812800" cy="850900"/>
            </a:xfrm>
            <a:prstGeom prst="rect">
              <a:avLst/>
            </a:prstGeom>
          </p:spPr>
          <p:txBody>
            <a:bodyPr anchor="ctr" rtlCol="false" tIns="50800" lIns="50800" bIns="50800" rIns="50800"/>
            <a:lstStyle/>
            <a:p>
              <a:pPr algn="ctr">
                <a:lnSpc>
                  <a:spcPts val="2239"/>
                </a:lnSpc>
              </a:pPr>
              <a:r>
                <a:rPr lang="en-US" sz="1599" b="true">
                  <a:solidFill>
                    <a:srgbClr val="000000"/>
                  </a:solidFill>
                  <a:latin typeface="Gotham Bold"/>
                  <a:ea typeface="Gotham Bold"/>
                  <a:cs typeface="Gotham Bold"/>
                  <a:sym typeface="Gotham Bold"/>
                </a:rPr>
                <a:t>1978: Simmenthal </a:t>
              </a:r>
            </a:p>
            <a:p>
              <a:pPr algn="ctr">
                <a:lnSpc>
                  <a:spcPts val="2239"/>
                </a:lnSpc>
              </a:pPr>
              <a:r>
                <a:rPr lang="en-US" sz="1599">
                  <a:solidFill>
                    <a:srgbClr val="000000"/>
                  </a:solidFill>
                  <a:latin typeface="Gotham"/>
                  <a:ea typeface="Gotham"/>
                  <a:cs typeface="Gotham"/>
                  <a:sym typeface="Gotham"/>
                </a:rPr>
                <a:t>Supremacy: Local courts must apply EU law immediately; no waiting for annulment.</a:t>
              </a:r>
            </a:p>
          </p:txBody>
        </p:sp>
      </p:grpSp>
      <p:grpSp>
        <p:nvGrpSpPr>
          <p:cNvPr name="Group 27" id="27"/>
          <p:cNvGrpSpPr/>
          <p:nvPr/>
        </p:nvGrpSpPr>
        <p:grpSpPr>
          <a:xfrm rot="0">
            <a:off x="1591139" y="1028700"/>
            <a:ext cx="3237380" cy="3086100"/>
            <a:chOff x="0" y="0"/>
            <a:chExt cx="852643" cy="812800"/>
          </a:xfrm>
        </p:grpSpPr>
        <p:sp>
          <p:nvSpPr>
            <p:cNvPr name="Freeform 28" id="28"/>
            <p:cNvSpPr/>
            <p:nvPr/>
          </p:nvSpPr>
          <p:spPr>
            <a:xfrm flipH="false" flipV="false" rot="0">
              <a:off x="0" y="0"/>
              <a:ext cx="852643" cy="812800"/>
            </a:xfrm>
            <a:custGeom>
              <a:avLst/>
              <a:gdLst/>
              <a:ahLst/>
              <a:cxnLst/>
              <a:rect r="r" b="b" t="t" l="l"/>
              <a:pathLst>
                <a:path h="812800" w="852643">
                  <a:moveTo>
                    <a:pt x="121962" y="0"/>
                  </a:moveTo>
                  <a:lnTo>
                    <a:pt x="730681" y="0"/>
                  </a:lnTo>
                  <a:cubicBezTo>
                    <a:pt x="763027" y="0"/>
                    <a:pt x="794049" y="12850"/>
                    <a:pt x="816921" y="35722"/>
                  </a:cubicBezTo>
                  <a:cubicBezTo>
                    <a:pt x="839794" y="58594"/>
                    <a:pt x="852643" y="89616"/>
                    <a:pt x="852643" y="121962"/>
                  </a:cubicBezTo>
                  <a:lnTo>
                    <a:pt x="852643" y="690838"/>
                  </a:lnTo>
                  <a:cubicBezTo>
                    <a:pt x="852643" y="723184"/>
                    <a:pt x="839794" y="754206"/>
                    <a:pt x="816921" y="777078"/>
                  </a:cubicBezTo>
                  <a:cubicBezTo>
                    <a:pt x="794049" y="799950"/>
                    <a:pt x="763027" y="812800"/>
                    <a:pt x="730681" y="812800"/>
                  </a:cubicBezTo>
                  <a:lnTo>
                    <a:pt x="121962" y="812800"/>
                  </a:lnTo>
                  <a:cubicBezTo>
                    <a:pt x="89616" y="812800"/>
                    <a:pt x="58594" y="799950"/>
                    <a:pt x="35722" y="777078"/>
                  </a:cubicBezTo>
                  <a:cubicBezTo>
                    <a:pt x="12850" y="754206"/>
                    <a:pt x="0" y="723184"/>
                    <a:pt x="0" y="690838"/>
                  </a:cubicBezTo>
                  <a:lnTo>
                    <a:pt x="0" y="121962"/>
                  </a:lnTo>
                  <a:cubicBezTo>
                    <a:pt x="0" y="89616"/>
                    <a:pt x="12850" y="58594"/>
                    <a:pt x="35722" y="35722"/>
                  </a:cubicBezTo>
                  <a:cubicBezTo>
                    <a:pt x="58594" y="12850"/>
                    <a:pt x="89616" y="0"/>
                    <a:pt x="121962" y="0"/>
                  </a:cubicBezTo>
                  <a:close/>
                </a:path>
              </a:pathLst>
            </a:custGeom>
            <a:solidFill>
              <a:srgbClr val="FFD853"/>
            </a:solidFill>
          </p:spPr>
        </p:sp>
        <p:sp>
          <p:nvSpPr>
            <p:cNvPr name="TextBox 29" id="29"/>
            <p:cNvSpPr txBox="true"/>
            <p:nvPr/>
          </p:nvSpPr>
          <p:spPr>
            <a:xfrm>
              <a:off x="0" y="-38100"/>
              <a:ext cx="852643" cy="850900"/>
            </a:xfrm>
            <a:prstGeom prst="rect">
              <a:avLst/>
            </a:prstGeom>
          </p:spPr>
          <p:txBody>
            <a:bodyPr anchor="ctr" rtlCol="false" tIns="50800" lIns="50800" bIns="50800" rIns="50800"/>
            <a:lstStyle/>
            <a:p>
              <a:pPr algn="ctr">
                <a:lnSpc>
                  <a:spcPts val="2239"/>
                </a:lnSpc>
              </a:pPr>
              <a:r>
                <a:rPr lang="en-US" sz="1599" b="true">
                  <a:solidFill>
                    <a:srgbClr val="000000"/>
                  </a:solidFill>
                  <a:latin typeface="Gotham Bold"/>
                  <a:ea typeface="Gotham Bold"/>
                  <a:cs typeface="Gotham Bold"/>
                  <a:sym typeface="Gotham Bold"/>
                </a:rPr>
                <a:t>1974: Nold Case </a:t>
              </a:r>
            </a:p>
            <a:p>
              <a:pPr algn="ctr">
                <a:lnSpc>
                  <a:spcPts val="2239"/>
                </a:lnSpc>
              </a:pPr>
              <a:r>
                <a:rPr lang="en-US" sz="1599">
                  <a:solidFill>
                    <a:srgbClr val="000000"/>
                  </a:solidFill>
                  <a:latin typeface="Gotham"/>
                  <a:ea typeface="Gotham"/>
                  <a:cs typeface="Gotham"/>
                  <a:sym typeface="Gotham"/>
                </a:rPr>
                <a:t> International treaties (like ECHR) become sources for rights.</a:t>
              </a:r>
            </a:p>
          </p:txBody>
        </p:sp>
      </p:grpSp>
      <p:grpSp>
        <p:nvGrpSpPr>
          <p:cNvPr name="Group 30" id="30"/>
          <p:cNvGrpSpPr/>
          <p:nvPr/>
        </p:nvGrpSpPr>
        <p:grpSpPr>
          <a:xfrm rot="0">
            <a:off x="10476287" y="874879"/>
            <a:ext cx="3218470" cy="3086100"/>
            <a:chOff x="0" y="0"/>
            <a:chExt cx="847663" cy="812800"/>
          </a:xfrm>
        </p:grpSpPr>
        <p:sp>
          <p:nvSpPr>
            <p:cNvPr name="Freeform 31" id="31"/>
            <p:cNvSpPr/>
            <p:nvPr/>
          </p:nvSpPr>
          <p:spPr>
            <a:xfrm flipH="false" flipV="false" rot="0">
              <a:off x="0" y="0"/>
              <a:ext cx="847663" cy="812800"/>
            </a:xfrm>
            <a:custGeom>
              <a:avLst/>
              <a:gdLst/>
              <a:ahLst/>
              <a:cxnLst/>
              <a:rect r="r" b="b" t="t" l="l"/>
              <a:pathLst>
                <a:path h="812800" w="847663">
                  <a:moveTo>
                    <a:pt x="122679" y="0"/>
                  </a:moveTo>
                  <a:lnTo>
                    <a:pt x="724984" y="0"/>
                  </a:lnTo>
                  <a:cubicBezTo>
                    <a:pt x="757520" y="0"/>
                    <a:pt x="788724" y="12925"/>
                    <a:pt x="811731" y="35932"/>
                  </a:cubicBezTo>
                  <a:cubicBezTo>
                    <a:pt x="834738" y="58939"/>
                    <a:pt x="847663" y="90142"/>
                    <a:pt x="847663" y="122679"/>
                  </a:cubicBezTo>
                  <a:lnTo>
                    <a:pt x="847663" y="690121"/>
                  </a:lnTo>
                  <a:cubicBezTo>
                    <a:pt x="847663" y="757875"/>
                    <a:pt x="792738" y="812800"/>
                    <a:pt x="724984" y="812800"/>
                  </a:cubicBezTo>
                  <a:lnTo>
                    <a:pt x="122679" y="812800"/>
                  </a:lnTo>
                  <a:cubicBezTo>
                    <a:pt x="90142" y="812800"/>
                    <a:pt x="58939" y="799875"/>
                    <a:pt x="35932" y="776868"/>
                  </a:cubicBezTo>
                  <a:cubicBezTo>
                    <a:pt x="12925" y="753861"/>
                    <a:pt x="0" y="722658"/>
                    <a:pt x="0" y="690121"/>
                  </a:cubicBezTo>
                  <a:lnTo>
                    <a:pt x="0" y="122679"/>
                  </a:lnTo>
                  <a:cubicBezTo>
                    <a:pt x="0" y="90142"/>
                    <a:pt x="12925" y="58939"/>
                    <a:pt x="35932" y="35932"/>
                  </a:cubicBezTo>
                  <a:cubicBezTo>
                    <a:pt x="58939" y="12925"/>
                    <a:pt x="90142" y="0"/>
                    <a:pt x="122679" y="0"/>
                  </a:cubicBezTo>
                  <a:close/>
                </a:path>
              </a:pathLst>
            </a:custGeom>
            <a:solidFill>
              <a:srgbClr val="FFD853"/>
            </a:solidFill>
          </p:spPr>
        </p:sp>
        <p:sp>
          <p:nvSpPr>
            <p:cNvPr name="TextBox 32" id="32"/>
            <p:cNvSpPr txBox="true"/>
            <p:nvPr/>
          </p:nvSpPr>
          <p:spPr>
            <a:xfrm>
              <a:off x="0" y="-38100"/>
              <a:ext cx="847663" cy="850900"/>
            </a:xfrm>
            <a:prstGeom prst="rect">
              <a:avLst/>
            </a:prstGeom>
          </p:spPr>
          <p:txBody>
            <a:bodyPr anchor="ctr" rtlCol="false" tIns="50800" lIns="50800" bIns="50800" rIns="50800"/>
            <a:lstStyle/>
            <a:p>
              <a:pPr algn="ctr">
                <a:lnSpc>
                  <a:spcPts val="2239"/>
                </a:lnSpc>
              </a:pPr>
              <a:r>
                <a:rPr lang="en-US" sz="1599" b="true">
                  <a:solidFill>
                    <a:srgbClr val="000000"/>
                  </a:solidFill>
                  <a:latin typeface="Gotham Bold"/>
                  <a:ea typeface="Gotham Bold"/>
                  <a:cs typeface="Gotham Bold"/>
                  <a:sym typeface="Gotham Bold"/>
                </a:rPr>
                <a:t>1979: Cassis de Dijon</a:t>
              </a:r>
              <a:r>
                <a:rPr lang="en-US" sz="1599">
                  <a:solidFill>
                    <a:srgbClr val="000000"/>
                  </a:solidFill>
                  <a:latin typeface="Gotham"/>
                  <a:ea typeface="Gotham"/>
                  <a:cs typeface="Gotham"/>
                  <a:sym typeface="Gotham"/>
                </a:rPr>
                <a:t> </a:t>
              </a:r>
            </a:p>
            <a:p>
              <a:pPr algn="ctr">
                <a:lnSpc>
                  <a:spcPts val="2239"/>
                </a:lnSpc>
              </a:pPr>
              <a:r>
                <a:rPr lang="en-US" sz="1599">
                  <a:solidFill>
                    <a:srgbClr val="000000"/>
                  </a:solidFill>
                  <a:latin typeface="Gotham"/>
                  <a:ea typeface="Gotham"/>
                  <a:cs typeface="Gotham"/>
                  <a:sym typeface="Gotham"/>
                </a:rPr>
                <a:t>Proportionality Test used. </a:t>
              </a:r>
            </a:p>
            <a:p>
              <a:pPr algn="ctr">
                <a:lnSpc>
                  <a:spcPts val="2239"/>
                </a:lnSpc>
              </a:pPr>
              <a:r>
                <a:rPr lang="en-US" sz="1599">
                  <a:solidFill>
                    <a:srgbClr val="000000"/>
                  </a:solidFill>
                  <a:latin typeface="Gotham"/>
                  <a:ea typeface="Gotham"/>
                  <a:cs typeface="Gotham"/>
                  <a:sym typeface="Gotham"/>
                </a:rPr>
                <a:t>Established “Mutual Recognition”</a:t>
              </a:r>
            </a:p>
          </p:txBody>
        </p:sp>
      </p:grpSp>
      <p:grpSp>
        <p:nvGrpSpPr>
          <p:cNvPr name="Group 33" id="33"/>
          <p:cNvGrpSpPr/>
          <p:nvPr/>
        </p:nvGrpSpPr>
        <p:grpSpPr>
          <a:xfrm rot="0">
            <a:off x="14359460" y="5977251"/>
            <a:ext cx="3086100" cy="3086100"/>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FFD853"/>
            </a:solidFill>
          </p:spPr>
        </p:sp>
        <p:sp>
          <p:nvSpPr>
            <p:cNvPr name="TextBox 35" id="35"/>
            <p:cNvSpPr txBox="true"/>
            <p:nvPr/>
          </p:nvSpPr>
          <p:spPr>
            <a:xfrm>
              <a:off x="0" y="-38100"/>
              <a:ext cx="812800" cy="850900"/>
            </a:xfrm>
            <a:prstGeom prst="rect">
              <a:avLst/>
            </a:prstGeom>
          </p:spPr>
          <p:txBody>
            <a:bodyPr anchor="ctr" rtlCol="false" tIns="50800" lIns="50800" bIns="50800" rIns="50800"/>
            <a:lstStyle/>
            <a:p>
              <a:pPr algn="ctr">
                <a:lnSpc>
                  <a:spcPts val="2239"/>
                </a:lnSpc>
              </a:pPr>
              <a:r>
                <a:rPr lang="en-US" sz="1599" b="true">
                  <a:solidFill>
                    <a:srgbClr val="000000"/>
                  </a:solidFill>
                  <a:latin typeface="Gotham Bold"/>
                  <a:ea typeface="Gotham Bold"/>
                  <a:cs typeface="Gotham Bold"/>
                  <a:sym typeface="Gotham Bold"/>
                </a:rPr>
                <a:t>1986: Solange II</a:t>
              </a:r>
            </a:p>
            <a:p>
              <a:pPr algn="ctr">
                <a:lnSpc>
                  <a:spcPts val="2239"/>
                </a:lnSpc>
              </a:pPr>
              <a:r>
                <a:rPr lang="en-US" sz="1599">
                  <a:solidFill>
                    <a:srgbClr val="000000"/>
                  </a:solidFill>
                  <a:latin typeface="Gotham"/>
                  <a:ea typeface="Gotham"/>
                  <a:cs typeface="Gotham"/>
                  <a:sym typeface="Gotham"/>
                </a:rPr>
                <a:t>German Constitutional Court said “So long as the EU protects rights effectively, the German Court will not exercise jurisdiction.”</a:t>
              </a:r>
            </a:p>
          </p:txBody>
        </p:sp>
      </p:grpSp>
      <p:sp>
        <p:nvSpPr>
          <p:cNvPr name="AutoShape 36" id="36"/>
          <p:cNvSpPr/>
          <p:nvPr/>
        </p:nvSpPr>
        <p:spPr>
          <a:xfrm flipH="true">
            <a:off x="1323415" y="5226977"/>
            <a:ext cx="50606" cy="965649"/>
          </a:xfrm>
          <a:prstGeom prst="line">
            <a:avLst/>
          </a:prstGeom>
          <a:ln cap="flat" w="38100">
            <a:solidFill>
              <a:srgbClr val="FFFFFF"/>
            </a:solidFill>
            <a:prstDash val="solid"/>
            <a:headEnd type="none" len="sm" w="sm"/>
            <a:tailEnd type="triangle" len="med" w="lg"/>
          </a:ln>
        </p:spPr>
      </p:sp>
      <p:sp>
        <p:nvSpPr>
          <p:cNvPr name="AutoShape 37" id="37"/>
          <p:cNvSpPr/>
          <p:nvPr/>
        </p:nvSpPr>
        <p:spPr>
          <a:xfrm flipV="true">
            <a:off x="2708715" y="4194741"/>
            <a:ext cx="186260" cy="1135019"/>
          </a:xfrm>
          <a:prstGeom prst="line">
            <a:avLst/>
          </a:prstGeom>
          <a:ln cap="flat" w="38100">
            <a:solidFill>
              <a:srgbClr val="FFFFFF"/>
            </a:solidFill>
            <a:prstDash val="solid"/>
            <a:headEnd type="none" len="sm" w="sm"/>
            <a:tailEnd type="triangle" len="med" w="lg"/>
          </a:ln>
        </p:spPr>
      </p:sp>
      <p:sp>
        <p:nvSpPr>
          <p:cNvPr name="AutoShape 38" id="38"/>
          <p:cNvSpPr/>
          <p:nvPr/>
        </p:nvSpPr>
        <p:spPr>
          <a:xfrm flipH="true">
            <a:off x="16681690" y="5287779"/>
            <a:ext cx="459803" cy="563123"/>
          </a:xfrm>
          <a:prstGeom prst="line">
            <a:avLst/>
          </a:prstGeom>
          <a:ln cap="flat" w="38100">
            <a:solidFill>
              <a:srgbClr val="FFFFFF"/>
            </a:solidFill>
            <a:prstDash val="solid"/>
            <a:headEnd type="none" len="sm" w="sm"/>
            <a:tailEnd type="triangle" len="med" w="lg"/>
          </a:ln>
        </p:spPr>
      </p:sp>
      <p:sp>
        <p:nvSpPr>
          <p:cNvPr name="AutoShape 39" id="39"/>
          <p:cNvSpPr/>
          <p:nvPr/>
        </p:nvSpPr>
        <p:spPr>
          <a:xfrm flipV="true">
            <a:off x="10622913" y="3973589"/>
            <a:ext cx="186260" cy="1135019"/>
          </a:xfrm>
          <a:prstGeom prst="line">
            <a:avLst/>
          </a:prstGeom>
          <a:ln cap="flat" w="38100">
            <a:solidFill>
              <a:srgbClr val="FFFFFF"/>
            </a:solidFill>
            <a:prstDash val="solid"/>
            <a:headEnd type="none" len="sm" w="sm"/>
            <a:tailEnd type="triangle" len="med" w="lg"/>
          </a:ln>
        </p:spPr>
      </p:sp>
      <p:sp>
        <p:nvSpPr>
          <p:cNvPr name="AutoShape 40" id="40"/>
          <p:cNvSpPr/>
          <p:nvPr/>
        </p:nvSpPr>
        <p:spPr>
          <a:xfrm flipH="true">
            <a:off x="8560828" y="5228155"/>
            <a:ext cx="167247" cy="775180"/>
          </a:xfrm>
          <a:prstGeom prst="line">
            <a:avLst/>
          </a:prstGeom>
          <a:ln cap="flat" w="38100">
            <a:solidFill>
              <a:srgbClr val="FFFFFF"/>
            </a:solidFill>
            <a:prstDash val="solid"/>
            <a:headEnd type="none" len="sm" w="sm"/>
            <a:tailEnd type="triangle" len="med" w="lg"/>
          </a:ln>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12151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17000"/>
            </a:blip>
            <a:stretch>
              <a:fillRect l="0" t="-9222" r="0" b="-9222"/>
            </a:stretch>
          </a:blipFill>
          <a:ln cap="sq">
            <a:noFill/>
            <a:prstDash val="sysDot"/>
            <a:miter/>
          </a:ln>
        </p:spPr>
      </p:sp>
      <p:sp>
        <p:nvSpPr>
          <p:cNvPr name="Freeform 3" id="3"/>
          <p:cNvSpPr/>
          <p:nvPr/>
        </p:nvSpPr>
        <p:spPr>
          <a:xfrm flipH="false" flipV="false" rot="0">
            <a:off x="1028700" y="461470"/>
            <a:ext cx="227930" cy="203479"/>
          </a:xfrm>
          <a:custGeom>
            <a:avLst/>
            <a:gdLst/>
            <a:ahLst/>
            <a:cxnLst/>
            <a:rect r="r" b="b" t="t" l="l"/>
            <a:pathLst>
              <a:path h="203479" w="227930">
                <a:moveTo>
                  <a:pt x="0" y="0"/>
                </a:moveTo>
                <a:lnTo>
                  <a:pt x="227930" y="0"/>
                </a:lnTo>
                <a:lnTo>
                  <a:pt x="227930" y="203479"/>
                </a:lnTo>
                <a:lnTo>
                  <a:pt x="0" y="2034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304391" y="423370"/>
            <a:ext cx="1905438" cy="273685"/>
          </a:xfrm>
          <a:prstGeom prst="rect">
            <a:avLst/>
          </a:prstGeom>
        </p:spPr>
        <p:txBody>
          <a:bodyPr anchor="t" rtlCol="false" tIns="0" lIns="0" bIns="0" rIns="0">
            <a:spAutoFit/>
          </a:bodyPr>
          <a:lstStyle/>
          <a:p>
            <a:pPr algn="l">
              <a:lnSpc>
                <a:spcPts val="2239"/>
              </a:lnSpc>
            </a:pPr>
            <a:r>
              <a:rPr lang="en-US" sz="1599">
                <a:solidFill>
                  <a:srgbClr val="FFFFFF"/>
                </a:solidFill>
                <a:latin typeface="Gotham"/>
                <a:ea typeface="Gotham"/>
                <a:cs typeface="Gotham"/>
                <a:sym typeface="Gotham"/>
              </a:rPr>
              <a:t>C-11/70</a:t>
            </a:r>
          </a:p>
        </p:txBody>
      </p:sp>
      <p:sp>
        <p:nvSpPr>
          <p:cNvPr name="TextBox 5" id="5"/>
          <p:cNvSpPr txBox="true"/>
          <p:nvPr/>
        </p:nvSpPr>
        <p:spPr>
          <a:xfrm rot="0">
            <a:off x="1028700" y="3514725"/>
            <a:ext cx="16230600" cy="3190875"/>
          </a:xfrm>
          <a:prstGeom prst="rect">
            <a:avLst/>
          </a:prstGeom>
        </p:spPr>
        <p:txBody>
          <a:bodyPr anchor="t" rtlCol="false" tIns="0" lIns="0" bIns="0" rIns="0">
            <a:spAutoFit/>
          </a:bodyPr>
          <a:lstStyle/>
          <a:p>
            <a:pPr algn="ctr">
              <a:lnSpc>
                <a:spcPts val="4200"/>
              </a:lnSpc>
            </a:pPr>
            <a:r>
              <a:rPr lang="en-US" sz="3000">
                <a:solidFill>
                  <a:srgbClr val="FFFFFF"/>
                </a:solidFill>
                <a:latin typeface="Gotham"/>
                <a:ea typeface="Gotham"/>
                <a:cs typeface="Gotham"/>
                <a:sym typeface="Gotham"/>
              </a:rPr>
              <a:t>Internationale Handelsgesellschaft (C-11/70) is a turning point of EU Law. It established that for EU to sustain, its law must be superior and uniform. But it also indicated that supremacy cannot exist without the protection of basic rights. It started a conflict between ECJ and National Court that acted as a </a:t>
            </a:r>
          </a:p>
          <a:p>
            <a:pPr algn="ctr">
              <a:lnSpc>
                <a:spcPts val="4200"/>
              </a:lnSpc>
            </a:pPr>
            <a:r>
              <a:rPr lang="en-US" sz="3000">
                <a:solidFill>
                  <a:srgbClr val="FFFFFF"/>
                </a:solidFill>
                <a:latin typeface="Gotham"/>
                <a:ea typeface="Gotham"/>
                <a:cs typeface="Gotham"/>
                <a:sym typeface="Gotham"/>
                <a:hlinkClick r:id="rId5" tooltip="https://tureng.com/tr/turkce-ingilizce/catalytic"/>
              </a:rPr>
              <a:t>catalyst</a:t>
            </a:r>
            <a:r>
              <a:rPr lang="en-US" sz="3000">
                <a:solidFill>
                  <a:srgbClr val="FFFFFF"/>
                </a:solidFill>
                <a:latin typeface="Gotham"/>
                <a:ea typeface="Gotham"/>
                <a:cs typeface="Gotham"/>
                <a:sym typeface="Gotham"/>
              </a:rPr>
              <a:t> for </a:t>
            </a:r>
            <a:r>
              <a:rPr lang="en-US" sz="3000">
                <a:solidFill>
                  <a:srgbClr val="FFFFFF"/>
                </a:solidFill>
                <a:latin typeface="Gotham"/>
                <a:ea typeface="Gotham"/>
                <a:cs typeface="Gotham"/>
                <a:sym typeface="Gotham"/>
              </a:rPr>
              <a:t>the creation of the Charter of Fundamental Rights of today.</a:t>
            </a:r>
          </a:p>
          <a:p>
            <a:pPr algn="ctr">
              <a:lnSpc>
                <a:spcPts val="4200"/>
              </a:lnSpc>
              <a:spcBef>
                <a:spcPct val="0"/>
              </a:spcBef>
            </a:pPr>
          </a:p>
        </p:txBody>
      </p:sp>
      <p:sp>
        <p:nvSpPr>
          <p:cNvPr name="TextBox 6" id="6"/>
          <p:cNvSpPr txBox="true"/>
          <p:nvPr/>
        </p:nvSpPr>
        <p:spPr>
          <a:xfrm rot="0">
            <a:off x="2753025" y="904875"/>
            <a:ext cx="12781951" cy="1148297"/>
          </a:xfrm>
          <a:prstGeom prst="rect">
            <a:avLst/>
          </a:prstGeom>
        </p:spPr>
        <p:txBody>
          <a:bodyPr anchor="t" rtlCol="false" tIns="0" lIns="0" bIns="0" rIns="0">
            <a:spAutoFit/>
          </a:bodyPr>
          <a:lstStyle/>
          <a:p>
            <a:pPr algn="ctr">
              <a:lnSpc>
                <a:spcPts val="9420"/>
              </a:lnSpc>
              <a:spcBef>
                <a:spcPct val="0"/>
              </a:spcBef>
            </a:pPr>
            <a:r>
              <a:rPr lang="en-US" b="true" sz="6728">
                <a:solidFill>
                  <a:srgbClr val="FFFFFF"/>
                </a:solidFill>
                <a:latin typeface="Cormorant Garamond Bold"/>
                <a:ea typeface="Cormorant Garamond Bold"/>
                <a:cs typeface="Cormorant Garamond Bold"/>
                <a:sym typeface="Cormorant Garamond Bold"/>
              </a:rPr>
              <a:t>Conclusion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12151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17000"/>
            </a:blip>
            <a:stretch>
              <a:fillRect l="0" t="-9222" r="0" b="-9222"/>
            </a:stretch>
          </a:blipFill>
          <a:ln cap="sq">
            <a:noFill/>
            <a:prstDash val="sysDot"/>
            <a:miter/>
          </a:ln>
        </p:spPr>
      </p:sp>
      <p:sp>
        <p:nvSpPr>
          <p:cNvPr name="Freeform 3" id="3"/>
          <p:cNvSpPr/>
          <p:nvPr/>
        </p:nvSpPr>
        <p:spPr>
          <a:xfrm flipH="false" flipV="false" rot="0">
            <a:off x="1028700" y="461470"/>
            <a:ext cx="227930" cy="203479"/>
          </a:xfrm>
          <a:custGeom>
            <a:avLst/>
            <a:gdLst/>
            <a:ahLst/>
            <a:cxnLst/>
            <a:rect r="r" b="b" t="t" l="l"/>
            <a:pathLst>
              <a:path h="203479" w="227930">
                <a:moveTo>
                  <a:pt x="0" y="0"/>
                </a:moveTo>
                <a:lnTo>
                  <a:pt x="227930" y="0"/>
                </a:lnTo>
                <a:lnTo>
                  <a:pt x="227930" y="203479"/>
                </a:lnTo>
                <a:lnTo>
                  <a:pt x="0" y="2034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304391" y="423370"/>
            <a:ext cx="1905438" cy="273685"/>
          </a:xfrm>
          <a:prstGeom prst="rect">
            <a:avLst/>
          </a:prstGeom>
        </p:spPr>
        <p:txBody>
          <a:bodyPr anchor="t" rtlCol="false" tIns="0" lIns="0" bIns="0" rIns="0">
            <a:spAutoFit/>
          </a:bodyPr>
          <a:lstStyle/>
          <a:p>
            <a:pPr algn="l">
              <a:lnSpc>
                <a:spcPts val="2239"/>
              </a:lnSpc>
            </a:pPr>
            <a:r>
              <a:rPr lang="en-US" sz="1599">
                <a:solidFill>
                  <a:srgbClr val="FFFFFF"/>
                </a:solidFill>
                <a:latin typeface="Gotham"/>
                <a:ea typeface="Gotham"/>
                <a:cs typeface="Gotham"/>
                <a:sym typeface="Gotham"/>
              </a:rPr>
              <a:t>C-11/70</a:t>
            </a:r>
          </a:p>
        </p:txBody>
      </p:sp>
      <p:sp>
        <p:nvSpPr>
          <p:cNvPr name="TextBox 5" id="5"/>
          <p:cNvSpPr txBox="true"/>
          <p:nvPr/>
        </p:nvSpPr>
        <p:spPr>
          <a:xfrm rot="0">
            <a:off x="1028700" y="3514725"/>
            <a:ext cx="16230600" cy="1590675"/>
          </a:xfrm>
          <a:prstGeom prst="rect">
            <a:avLst/>
          </a:prstGeom>
        </p:spPr>
        <p:txBody>
          <a:bodyPr anchor="t" rtlCol="false" tIns="0" lIns="0" bIns="0" rIns="0">
            <a:spAutoFit/>
          </a:bodyPr>
          <a:lstStyle/>
          <a:p>
            <a:pPr algn="ctr">
              <a:lnSpc>
                <a:spcPts val="4200"/>
              </a:lnSpc>
              <a:spcBef>
                <a:spcPct val="0"/>
              </a:spcBef>
            </a:pPr>
            <a:r>
              <a:rPr lang="en-US" sz="3000">
                <a:solidFill>
                  <a:srgbClr val="FFFFFF"/>
                </a:solidFill>
                <a:latin typeface="Gotham"/>
                <a:ea typeface="Gotham"/>
                <a:cs typeface="Gotham"/>
                <a:sym typeface="Gotham"/>
              </a:rPr>
              <a:t>Looking at the 'Solange' dialogue we discussed, do you think the German Constitutional Court was right to challenge the ECJ in the 1970s? Or did their resistance threaten the unity of the European legal order?</a:t>
            </a:r>
          </a:p>
        </p:txBody>
      </p:sp>
      <p:sp>
        <p:nvSpPr>
          <p:cNvPr name="TextBox 6" id="6"/>
          <p:cNvSpPr txBox="true"/>
          <p:nvPr/>
        </p:nvSpPr>
        <p:spPr>
          <a:xfrm rot="0">
            <a:off x="2753025" y="904875"/>
            <a:ext cx="12781951" cy="1148297"/>
          </a:xfrm>
          <a:prstGeom prst="rect">
            <a:avLst/>
          </a:prstGeom>
        </p:spPr>
        <p:txBody>
          <a:bodyPr anchor="t" rtlCol="false" tIns="0" lIns="0" bIns="0" rIns="0">
            <a:spAutoFit/>
          </a:bodyPr>
          <a:lstStyle/>
          <a:p>
            <a:pPr algn="ctr">
              <a:lnSpc>
                <a:spcPts val="9420"/>
              </a:lnSpc>
              <a:spcBef>
                <a:spcPct val="0"/>
              </a:spcBef>
            </a:pPr>
            <a:r>
              <a:rPr lang="en-US" b="true" sz="6728">
                <a:solidFill>
                  <a:srgbClr val="FFFFFF"/>
                </a:solidFill>
                <a:latin typeface="Cormorant Garamond Bold"/>
                <a:ea typeface="Cormorant Garamond Bold"/>
                <a:cs typeface="Cormorant Garamond Bold"/>
                <a:sym typeface="Cormorant Garamond Bold"/>
              </a:rPr>
              <a:t>Question</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12151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17000"/>
            </a:blip>
            <a:stretch>
              <a:fillRect l="0" t="-9222" r="0" b="-9222"/>
            </a:stretch>
          </a:blipFill>
          <a:ln cap="sq">
            <a:noFill/>
            <a:prstDash val="sysDot"/>
            <a:miter/>
          </a:ln>
        </p:spPr>
      </p:sp>
      <p:sp>
        <p:nvSpPr>
          <p:cNvPr name="TextBox 3" id="3"/>
          <p:cNvSpPr txBox="true"/>
          <p:nvPr/>
        </p:nvSpPr>
        <p:spPr>
          <a:xfrm rot="0">
            <a:off x="6269137" y="3402421"/>
            <a:ext cx="5749727" cy="1741079"/>
          </a:xfrm>
          <a:prstGeom prst="rect">
            <a:avLst/>
          </a:prstGeom>
        </p:spPr>
        <p:txBody>
          <a:bodyPr anchor="t" rtlCol="false" tIns="0" lIns="0" bIns="0" rIns="0">
            <a:spAutoFit/>
          </a:bodyPr>
          <a:lstStyle/>
          <a:p>
            <a:pPr algn="ctr">
              <a:lnSpc>
                <a:spcPts val="14285"/>
              </a:lnSpc>
              <a:spcBef>
                <a:spcPct val="0"/>
              </a:spcBef>
            </a:pPr>
            <a:r>
              <a:rPr lang="en-US" b="true" sz="10203">
                <a:solidFill>
                  <a:srgbClr val="FFFFFF"/>
                </a:solidFill>
                <a:latin typeface="Cormorant Garamond Bold"/>
                <a:ea typeface="Cormorant Garamond Bold"/>
                <a:cs typeface="Cormorant Garamond Bold"/>
                <a:sym typeface="Cormorant Garamond Bold"/>
              </a:rPr>
              <a:t>Thank You</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2151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21999"/>
            </a:blip>
            <a:stretch>
              <a:fillRect l="0" t="-9222" r="0" b="-9222"/>
            </a:stretch>
          </a:blipFill>
          <a:ln cap="sq">
            <a:noFill/>
            <a:prstDash val="sysDot"/>
            <a:miter/>
          </a:ln>
        </p:spPr>
      </p:sp>
      <p:sp>
        <p:nvSpPr>
          <p:cNvPr name="TextBox 3" id="3"/>
          <p:cNvSpPr txBox="true"/>
          <p:nvPr/>
        </p:nvSpPr>
        <p:spPr>
          <a:xfrm rot="0">
            <a:off x="1304391" y="423370"/>
            <a:ext cx="1905438" cy="273685"/>
          </a:xfrm>
          <a:prstGeom prst="rect">
            <a:avLst/>
          </a:prstGeom>
        </p:spPr>
        <p:txBody>
          <a:bodyPr anchor="t" rtlCol="false" tIns="0" lIns="0" bIns="0" rIns="0">
            <a:spAutoFit/>
          </a:bodyPr>
          <a:lstStyle/>
          <a:p>
            <a:pPr algn="l">
              <a:lnSpc>
                <a:spcPts val="2239"/>
              </a:lnSpc>
            </a:pPr>
            <a:r>
              <a:rPr lang="en-US" sz="1599">
                <a:solidFill>
                  <a:srgbClr val="FFFFFF"/>
                </a:solidFill>
                <a:latin typeface="Gotham"/>
                <a:ea typeface="Gotham"/>
                <a:cs typeface="Gotham"/>
                <a:sym typeface="Gotham"/>
              </a:rPr>
              <a:t>C-11/70</a:t>
            </a:r>
          </a:p>
        </p:txBody>
      </p:sp>
      <p:sp>
        <p:nvSpPr>
          <p:cNvPr name="Freeform 4" id="4"/>
          <p:cNvSpPr/>
          <p:nvPr/>
        </p:nvSpPr>
        <p:spPr>
          <a:xfrm flipH="false" flipV="false" rot="0">
            <a:off x="1028700" y="461470"/>
            <a:ext cx="227930" cy="203479"/>
          </a:xfrm>
          <a:custGeom>
            <a:avLst/>
            <a:gdLst/>
            <a:ahLst/>
            <a:cxnLst/>
            <a:rect r="r" b="b" t="t" l="l"/>
            <a:pathLst>
              <a:path h="203479" w="227930">
                <a:moveTo>
                  <a:pt x="0" y="0"/>
                </a:moveTo>
                <a:lnTo>
                  <a:pt x="227930" y="0"/>
                </a:lnTo>
                <a:lnTo>
                  <a:pt x="227930" y="203479"/>
                </a:lnTo>
                <a:lnTo>
                  <a:pt x="0" y="2034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4172099" y="467959"/>
            <a:ext cx="9943802" cy="869849"/>
          </a:xfrm>
          <a:prstGeom prst="rect">
            <a:avLst/>
          </a:prstGeom>
        </p:spPr>
        <p:txBody>
          <a:bodyPr anchor="t" rtlCol="false" tIns="0" lIns="0" bIns="0" rIns="0">
            <a:spAutoFit/>
          </a:bodyPr>
          <a:lstStyle/>
          <a:p>
            <a:pPr algn="ctr">
              <a:lnSpc>
                <a:spcPts val="7180"/>
              </a:lnSpc>
              <a:spcBef>
                <a:spcPct val="0"/>
              </a:spcBef>
            </a:pPr>
            <a:r>
              <a:rPr lang="en-US" b="true" sz="5128">
                <a:solidFill>
                  <a:srgbClr val="FFFFFF"/>
                </a:solidFill>
                <a:latin typeface="Cormorant Garamond Bold"/>
                <a:ea typeface="Cormorant Garamond Bold"/>
                <a:cs typeface="Cormorant Garamond Bold"/>
                <a:sym typeface="Cormorant Garamond Bold"/>
              </a:rPr>
              <a:t>Background: EU Law Before the Case  </a:t>
            </a:r>
          </a:p>
        </p:txBody>
      </p:sp>
      <p:sp>
        <p:nvSpPr>
          <p:cNvPr name="TextBox 6" id="6"/>
          <p:cNvSpPr txBox="true"/>
          <p:nvPr/>
        </p:nvSpPr>
        <p:spPr>
          <a:xfrm rot="0">
            <a:off x="2614122" y="1660435"/>
            <a:ext cx="13059756" cy="1028701"/>
          </a:xfrm>
          <a:prstGeom prst="rect">
            <a:avLst/>
          </a:prstGeom>
        </p:spPr>
        <p:txBody>
          <a:bodyPr anchor="t" rtlCol="false" tIns="0" lIns="0" bIns="0" rIns="0">
            <a:spAutoFit/>
          </a:bodyPr>
          <a:lstStyle/>
          <a:p>
            <a:pPr algn="ctr">
              <a:lnSpc>
                <a:spcPts val="4199"/>
              </a:lnSpc>
              <a:spcBef>
                <a:spcPct val="0"/>
              </a:spcBef>
            </a:pPr>
            <a:r>
              <a:rPr lang="en-US" sz="2999">
                <a:solidFill>
                  <a:srgbClr val="FFFFFF"/>
                </a:solidFill>
                <a:latin typeface="Gotham"/>
                <a:ea typeface="Gotham"/>
                <a:cs typeface="Gotham"/>
                <a:sym typeface="Gotham"/>
              </a:rPr>
              <a:t>The Principle of Supremacy in Eu Law Before Internationale Handelsgesellschaft</a:t>
            </a:r>
          </a:p>
        </p:txBody>
      </p:sp>
      <p:sp>
        <p:nvSpPr>
          <p:cNvPr name="TextBox 7" id="7"/>
          <p:cNvSpPr txBox="true"/>
          <p:nvPr/>
        </p:nvSpPr>
        <p:spPr>
          <a:xfrm rot="0">
            <a:off x="3171974" y="3641636"/>
            <a:ext cx="11944052" cy="2124075"/>
          </a:xfrm>
          <a:prstGeom prst="rect">
            <a:avLst/>
          </a:prstGeom>
        </p:spPr>
        <p:txBody>
          <a:bodyPr anchor="t" rtlCol="false" tIns="0" lIns="0" bIns="0" rIns="0">
            <a:spAutoFit/>
          </a:bodyPr>
          <a:lstStyle/>
          <a:p>
            <a:pPr algn="ctr" marL="647700" indent="-323850" lvl="1">
              <a:lnSpc>
                <a:spcPts val="4200"/>
              </a:lnSpc>
              <a:buFont typeface="Arial"/>
              <a:buChar char="•"/>
            </a:pPr>
            <a:r>
              <a:rPr lang="en-US" sz="3000">
                <a:solidFill>
                  <a:srgbClr val="FFFFFF"/>
                </a:solidFill>
                <a:latin typeface="Gotham"/>
                <a:ea typeface="Gotham"/>
                <a:cs typeface="Gotham"/>
                <a:sym typeface="Gotham"/>
              </a:rPr>
              <a:t>No formal basis for “supremacy” in the Founding Treaties</a:t>
            </a:r>
          </a:p>
          <a:p>
            <a:pPr algn="ctr" marL="647700" indent="-323850" lvl="1">
              <a:lnSpc>
                <a:spcPts val="4200"/>
              </a:lnSpc>
              <a:buFont typeface="Arial"/>
              <a:buChar char="•"/>
            </a:pPr>
            <a:r>
              <a:rPr lang="en-US" sz="3000">
                <a:solidFill>
                  <a:srgbClr val="FFFFFF"/>
                </a:solidFill>
                <a:latin typeface="Gotham"/>
                <a:ea typeface="Gotham"/>
                <a:cs typeface="Gotham"/>
                <a:sym typeface="Gotham"/>
              </a:rPr>
              <a:t>Supremacy emerged through ECJ case law (not treaty text)</a:t>
            </a:r>
          </a:p>
          <a:p>
            <a:pPr algn="ctr" marL="647700" indent="-323850" lvl="1">
              <a:lnSpc>
                <a:spcPts val="4200"/>
              </a:lnSpc>
              <a:buFont typeface="Arial"/>
              <a:buChar char="•"/>
            </a:pPr>
            <a:r>
              <a:rPr lang="en-US" sz="3000">
                <a:solidFill>
                  <a:srgbClr val="FFFFFF"/>
                </a:solidFill>
                <a:latin typeface="Gotham"/>
                <a:ea typeface="Gotham"/>
                <a:cs typeface="Gotham"/>
                <a:sym typeface="Gotham"/>
              </a:rPr>
              <a:t>Van Gend en Loos (1963): EU as a “new legal order”</a:t>
            </a:r>
          </a:p>
          <a:p>
            <a:pPr algn="ctr" marL="647700" indent="-323850" lvl="1">
              <a:lnSpc>
                <a:spcPts val="4200"/>
              </a:lnSpc>
              <a:buFont typeface="Arial"/>
              <a:buChar char="•"/>
            </a:pPr>
            <a:r>
              <a:rPr lang="en-US" sz="3000">
                <a:solidFill>
                  <a:srgbClr val="FFFFFF"/>
                </a:solidFill>
                <a:latin typeface="Gotham"/>
                <a:ea typeface="Gotham"/>
                <a:cs typeface="Gotham"/>
                <a:sym typeface="Gotham"/>
              </a:rPr>
              <a:t>Costa v ENEL (1964): supremacy over national legislation</a:t>
            </a:r>
          </a:p>
        </p:txBody>
      </p:sp>
      <p:sp>
        <p:nvSpPr>
          <p:cNvPr name="TextBox 8" id="8"/>
          <p:cNvSpPr txBox="true"/>
          <p:nvPr/>
        </p:nvSpPr>
        <p:spPr>
          <a:xfrm rot="0">
            <a:off x="2195428" y="6337211"/>
            <a:ext cx="13897144" cy="1599066"/>
          </a:xfrm>
          <a:prstGeom prst="rect">
            <a:avLst/>
          </a:prstGeom>
        </p:spPr>
        <p:txBody>
          <a:bodyPr anchor="t" rtlCol="false" tIns="0" lIns="0" bIns="0" rIns="0">
            <a:spAutoFit/>
          </a:bodyPr>
          <a:lstStyle/>
          <a:p>
            <a:pPr algn="ctr">
              <a:lnSpc>
                <a:spcPts val="4324"/>
              </a:lnSpc>
            </a:pPr>
            <a:r>
              <a:rPr lang="en-US" sz="3089" b="true">
                <a:solidFill>
                  <a:srgbClr val="FFFFFF"/>
                </a:solidFill>
                <a:latin typeface="Gotham Bold"/>
                <a:ea typeface="Gotham Bold"/>
                <a:cs typeface="Gotham Bold"/>
                <a:sym typeface="Gotham Bold"/>
              </a:rPr>
              <a:t>!!! Remaining Uncertainty:  </a:t>
            </a:r>
          </a:p>
          <a:p>
            <a:pPr algn="ctr">
              <a:lnSpc>
                <a:spcPts val="4200"/>
              </a:lnSpc>
              <a:spcBef>
                <a:spcPct val="0"/>
              </a:spcBef>
            </a:pPr>
            <a:r>
              <a:rPr lang="en-US" sz="3000" u="sng">
                <a:solidFill>
                  <a:srgbClr val="FFFFFF"/>
                </a:solidFill>
                <a:latin typeface="Gotham"/>
                <a:ea typeface="Gotham"/>
                <a:cs typeface="Gotham"/>
                <a:sym typeface="Gotham"/>
              </a:rPr>
              <a:t>What is the ambit of supremacy, and how far does EU law prevail over national law?</a:t>
            </a:r>
          </a:p>
        </p:txBody>
      </p:sp>
      <p:sp>
        <p:nvSpPr>
          <p:cNvPr name="AutoShape 9" id="9"/>
          <p:cNvSpPr/>
          <p:nvPr/>
        </p:nvSpPr>
        <p:spPr>
          <a:xfrm>
            <a:off x="3484497" y="1356858"/>
            <a:ext cx="11319005" cy="0"/>
          </a:xfrm>
          <a:prstGeom prst="line">
            <a:avLst/>
          </a:prstGeom>
          <a:ln cap="flat" w="38100">
            <a:solidFill>
              <a:srgbClr val="FFFFFF"/>
            </a:solidFill>
            <a:prstDash val="sysDash"/>
            <a:headEnd type="none" len="sm" w="sm"/>
            <a:tailEnd type="none" len="sm" w="sm"/>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12151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21999"/>
            </a:blip>
            <a:stretch>
              <a:fillRect l="0" t="-9222" r="0" b="-9222"/>
            </a:stretch>
          </a:blipFill>
          <a:ln cap="sq">
            <a:noFill/>
            <a:prstDash val="sysDot"/>
            <a:miter/>
          </a:ln>
        </p:spPr>
      </p:sp>
      <p:sp>
        <p:nvSpPr>
          <p:cNvPr name="Freeform 3" id="3"/>
          <p:cNvSpPr/>
          <p:nvPr/>
        </p:nvSpPr>
        <p:spPr>
          <a:xfrm flipH="false" flipV="false" rot="0">
            <a:off x="1028700" y="461470"/>
            <a:ext cx="227930" cy="203479"/>
          </a:xfrm>
          <a:custGeom>
            <a:avLst/>
            <a:gdLst/>
            <a:ahLst/>
            <a:cxnLst/>
            <a:rect r="r" b="b" t="t" l="l"/>
            <a:pathLst>
              <a:path h="203479" w="227930">
                <a:moveTo>
                  <a:pt x="0" y="0"/>
                </a:moveTo>
                <a:lnTo>
                  <a:pt x="227930" y="0"/>
                </a:lnTo>
                <a:lnTo>
                  <a:pt x="227930" y="203479"/>
                </a:lnTo>
                <a:lnTo>
                  <a:pt x="0" y="2034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4" id="4"/>
          <p:cNvSpPr/>
          <p:nvPr/>
        </p:nvSpPr>
        <p:spPr>
          <a:xfrm flipV="true">
            <a:off x="2389436" y="2014918"/>
            <a:ext cx="13509129" cy="0"/>
          </a:xfrm>
          <a:prstGeom prst="line">
            <a:avLst/>
          </a:prstGeom>
          <a:ln cap="flat" w="38100">
            <a:solidFill>
              <a:srgbClr val="FFFFFF"/>
            </a:solidFill>
            <a:prstDash val="sysDash"/>
            <a:headEnd type="none" len="sm" w="sm"/>
            <a:tailEnd type="none" len="sm" w="sm"/>
          </a:ln>
        </p:spPr>
      </p:sp>
      <p:sp>
        <p:nvSpPr>
          <p:cNvPr name="TextBox 5" id="5"/>
          <p:cNvSpPr txBox="true"/>
          <p:nvPr/>
        </p:nvSpPr>
        <p:spPr>
          <a:xfrm rot="0">
            <a:off x="2753236" y="1893040"/>
            <a:ext cx="12781528" cy="7293568"/>
          </a:xfrm>
          <a:prstGeom prst="rect">
            <a:avLst/>
          </a:prstGeom>
        </p:spPr>
        <p:txBody>
          <a:bodyPr anchor="t" rtlCol="false" tIns="0" lIns="0" bIns="0" rIns="0">
            <a:spAutoFit/>
          </a:bodyPr>
          <a:lstStyle/>
          <a:p>
            <a:pPr algn="just">
              <a:lnSpc>
                <a:spcPts val="6001"/>
              </a:lnSpc>
            </a:pPr>
            <a:r>
              <a:rPr lang="en-US" sz="3000" b="true">
                <a:solidFill>
                  <a:srgbClr val="FFFFFF"/>
                </a:solidFill>
                <a:latin typeface="Gotham Bold"/>
                <a:ea typeface="Gotham Bold"/>
                <a:cs typeface="Gotham Bold"/>
                <a:sym typeface="Gotham Bold"/>
              </a:rPr>
              <a:t>Export Licence Deposit Dispute</a:t>
            </a:r>
          </a:p>
          <a:p>
            <a:pPr algn="just">
              <a:lnSpc>
                <a:spcPts val="5400"/>
              </a:lnSpc>
            </a:pPr>
            <a:r>
              <a:rPr lang="en-US" sz="2700">
                <a:solidFill>
                  <a:srgbClr val="FFFFFF"/>
                </a:solidFill>
                <a:latin typeface="Gotham"/>
                <a:ea typeface="Gotham"/>
                <a:cs typeface="Gotham"/>
                <a:sym typeface="Gotham"/>
              </a:rPr>
              <a:t>German company paid a deposit to obtain an export licence for maize meal</a:t>
            </a:r>
          </a:p>
          <a:p>
            <a:pPr algn="just" marL="496571" indent="-248285" lvl="1">
              <a:lnSpc>
                <a:spcPts val="4600"/>
              </a:lnSpc>
              <a:buFont typeface="Arial"/>
              <a:buChar char="•"/>
            </a:pPr>
            <a:r>
              <a:rPr lang="en-US" sz="2300">
                <a:solidFill>
                  <a:srgbClr val="FFFFFF"/>
                </a:solidFill>
                <a:latin typeface="Gotham"/>
                <a:ea typeface="Gotham"/>
                <a:cs typeface="Gotham"/>
                <a:sym typeface="Gotham"/>
              </a:rPr>
              <a:t>Could not export full amount → requested refund of unused deposit.</a:t>
            </a:r>
          </a:p>
          <a:p>
            <a:pPr algn="just">
              <a:lnSpc>
                <a:spcPts val="6001"/>
              </a:lnSpc>
            </a:pPr>
            <a:r>
              <a:rPr lang="en-US" sz="3000" b="true">
                <a:solidFill>
                  <a:srgbClr val="FFFFFF"/>
                </a:solidFill>
                <a:latin typeface="Gotham Bold"/>
                <a:ea typeface="Gotham Bold"/>
                <a:cs typeface="Gotham Bold"/>
                <a:sym typeface="Gotham Bold"/>
              </a:rPr>
              <a:t>Administrative Authority’s Refusal (Einfuhr-und Vorratsstelle für Getreide)</a:t>
            </a:r>
          </a:p>
          <a:p>
            <a:pPr algn="just" marL="496571" indent="-248285" lvl="1">
              <a:lnSpc>
                <a:spcPts val="4600"/>
              </a:lnSpc>
              <a:buFont typeface="Arial"/>
              <a:buChar char="•"/>
            </a:pPr>
            <a:r>
              <a:rPr lang="en-US" sz="2300">
                <a:solidFill>
                  <a:srgbClr val="FFFFFF"/>
                </a:solidFill>
                <a:latin typeface="Gotham"/>
                <a:ea typeface="Gotham"/>
                <a:cs typeface="Gotham"/>
                <a:sym typeface="Gotham"/>
              </a:rPr>
              <a:t>G</a:t>
            </a:r>
            <a:r>
              <a:rPr lang="en-US" sz="2300">
                <a:solidFill>
                  <a:srgbClr val="FFFFFF"/>
                </a:solidFill>
                <a:latin typeface="Gotham"/>
                <a:ea typeface="Gotham"/>
                <a:cs typeface="Gotham"/>
                <a:sym typeface="Gotham"/>
              </a:rPr>
              <a:t>erman authority relied on Regulation 120/67/EEC. ⟶ </a:t>
            </a:r>
            <a:r>
              <a:rPr lang="en-US" sz="2300">
                <a:solidFill>
                  <a:srgbClr val="FFFFFF"/>
                </a:solidFill>
                <a:latin typeface="Gotham"/>
                <a:ea typeface="Gotham"/>
                <a:cs typeface="Gotham"/>
                <a:sym typeface="Gotham"/>
              </a:rPr>
              <a:t>(</a:t>
            </a:r>
            <a:r>
              <a:rPr lang="en-US" sz="2300">
                <a:solidFill>
                  <a:srgbClr val="FFFFFF"/>
                </a:solidFill>
                <a:latin typeface="Gotham"/>
                <a:ea typeface="Gotham"/>
                <a:cs typeface="Gotham"/>
                <a:sym typeface="Gotham"/>
              </a:rPr>
              <a:t>Unused deposit must be forfeited under EU rules</a:t>
            </a:r>
          </a:p>
          <a:p>
            <a:pPr algn="just">
              <a:lnSpc>
                <a:spcPts val="6000"/>
              </a:lnSpc>
            </a:pPr>
            <a:r>
              <a:rPr lang="en-US" sz="3000" b="true">
                <a:solidFill>
                  <a:srgbClr val="FFFFFF"/>
                </a:solidFill>
                <a:latin typeface="Gotham Bold"/>
                <a:ea typeface="Gotham Bold"/>
                <a:cs typeface="Gotham Bold"/>
                <a:sym typeface="Gotham Bold"/>
              </a:rPr>
              <a:t>Company’s Constitutional Objections</a:t>
            </a:r>
          </a:p>
          <a:p>
            <a:pPr algn="just" marL="496571" indent="-248285" lvl="1">
              <a:lnSpc>
                <a:spcPts val="4600"/>
              </a:lnSpc>
              <a:buAutoNum type="arabicPeriod" startAt="1"/>
            </a:pPr>
            <a:r>
              <a:rPr lang="en-US" sz="2300">
                <a:solidFill>
                  <a:srgbClr val="FFFFFF"/>
                </a:solidFill>
                <a:latin typeface="Gotham"/>
                <a:ea typeface="Gotham"/>
                <a:cs typeface="Gotham"/>
                <a:sym typeface="Gotham"/>
              </a:rPr>
              <a:t>C</a:t>
            </a:r>
            <a:r>
              <a:rPr lang="en-US" sz="2300">
                <a:solidFill>
                  <a:srgbClr val="FFFFFF"/>
                </a:solidFill>
                <a:latin typeface="Gotham"/>
                <a:ea typeface="Gotham"/>
                <a:cs typeface="Gotham"/>
                <a:sym typeface="Gotham"/>
              </a:rPr>
              <a:t>laimed forfeiture was disproportionate </a:t>
            </a:r>
          </a:p>
          <a:p>
            <a:pPr algn="just" marL="496571" indent="-248285" lvl="1">
              <a:lnSpc>
                <a:spcPts val="4600"/>
              </a:lnSpc>
              <a:buAutoNum type="arabicPeriod" startAt="1"/>
            </a:pPr>
            <a:r>
              <a:rPr lang="en-US" sz="2300">
                <a:solidFill>
                  <a:srgbClr val="FFFFFF"/>
                </a:solidFill>
                <a:latin typeface="Gotham"/>
                <a:ea typeface="Gotham"/>
                <a:cs typeface="Gotham"/>
                <a:sym typeface="Gotham"/>
              </a:rPr>
              <a:t>Alleged violation of German Constitutional Law</a:t>
            </a:r>
          </a:p>
        </p:txBody>
      </p:sp>
      <p:sp>
        <p:nvSpPr>
          <p:cNvPr name="Freeform 6" id="6"/>
          <p:cNvSpPr/>
          <p:nvPr/>
        </p:nvSpPr>
        <p:spPr>
          <a:xfrm flipH="false" flipV="false" rot="0">
            <a:off x="1500721" y="2300668"/>
            <a:ext cx="1101597" cy="2842832"/>
          </a:xfrm>
          <a:custGeom>
            <a:avLst/>
            <a:gdLst/>
            <a:ahLst/>
            <a:cxnLst/>
            <a:rect r="r" b="b" t="t" l="l"/>
            <a:pathLst>
              <a:path h="2842832" w="1101597">
                <a:moveTo>
                  <a:pt x="0" y="0"/>
                </a:moveTo>
                <a:lnTo>
                  <a:pt x="1101598" y="0"/>
                </a:lnTo>
                <a:lnTo>
                  <a:pt x="1101598" y="2842832"/>
                </a:lnTo>
                <a:lnTo>
                  <a:pt x="0" y="284283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304391" y="423370"/>
            <a:ext cx="1905438" cy="273685"/>
          </a:xfrm>
          <a:prstGeom prst="rect">
            <a:avLst/>
          </a:prstGeom>
        </p:spPr>
        <p:txBody>
          <a:bodyPr anchor="t" rtlCol="false" tIns="0" lIns="0" bIns="0" rIns="0">
            <a:spAutoFit/>
          </a:bodyPr>
          <a:lstStyle/>
          <a:p>
            <a:pPr algn="l">
              <a:lnSpc>
                <a:spcPts val="2239"/>
              </a:lnSpc>
            </a:pPr>
            <a:r>
              <a:rPr lang="en-US" sz="1599">
                <a:solidFill>
                  <a:srgbClr val="FFFFFF"/>
                </a:solidFill>
                <a:latin typeface="Gotham"/>
                <a:ea typeface="Gotham"/>
                <a:cs typeface="Gotham"/>
                <a:sym typeface="Gotham"/>
              </a:rPr>
              <a:t>C-11/70</a:t>
            </a:r>
          </a:p>
        </p:txBody>
      </p:sp>
      <p:sp>
        <p:nvSpPr>
          <p:cNvPr name="TextBox 8" id="8"/>
          <p:cNvSpPr txBox="true"/>
          <p:nvPr/>
        </p:nvSpPr>
        <p:spPr>
          <a:xfrm rot="0">
            <a:off x="2389436" y="863925"/>
            <a:ext cx="13509129" cy="869823"/>
          </a:xfrm>
          <a:prstGeom prst="rect">
            <a:avLst/>
          </a:prstGeom>
        </p:spPr>
        <p:txBody>
          <a:bodyPr anchor="t" rtlCol="false" tIns="0" lIns="0" bIns="0" rIns="0">
            <a:spAutoFit/>
          </a:bodyPr>
          <a:lstStyle/>
          <a:p>
            <a:pPr algn="ctr">
              <a:lnSpc>
                <a:spcPts val="7182"/>
              </a:lnSpc>
              <a:spcBef>
                <a:spcPct val="0"/>
              </a:spcBef>
            </a:pPr>
            <a:r>
              <a:rPr lang="en-US" b="true" sz="5130">
                <a:solidFill>
                  <a:srgbClr val="FFFFFF"/>
                </a:solidFill>
                <a:latin typeface="Cormorant Garamond Bold"/>
                <a:ea typeface="Cormorant Garamond Bold"/>
                <a:cs typeface="Cormorant Garamond Bold"/>
                <a:sym typeface="Cormorant Garamond Bold"/>
              </a:rPr>
              <a:t>Facts of the Internationale Handelsgesellschaft Case </a:t>
            </a:r>
          </a:p>
        </p:txBody>
      </p:sp>
      <p:sp>
        <p:nvSpPr>
          <p:cNvPr name="Freeform 9" id="9"/>
          <p:cNvSpPr/>
          <p:nvPr/>
        </p:nvSpPr>
        <p:spPr>
          <a:xfrm flipH="false" flipV="false" rot="-797014">
            <a:off x="1557423" y="5466045"/>
            <a:ext cx="931971" cy="2405086"/>
          </a:xfrm>
          <a:custGeom>
            <a:avLst/>
            <a:gdLst/>
            <a:ahLst/>
            <a:cxnLst/>
            <a:rect r="r" b="b" t="t" l="l"/>
            <a:pathLst>
              <a:path h="2405086" w="931971">
                <a:moveTo>
                  <a:pt x="0" y="0"/>
                </a:moveTo>
                <a:lnTo>
                  <a:pt x="931971" y="0"/>
                </a:lnTo>
                <a:lnTo>
                  <a:pt x="931971" y="2405087"/>
                </a:lnTo>
                <a:lnTo>
                  <a:pt x="0" y="24050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2151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17000"/>
            </a:blip>
            <a:stretch>
              <a:fillRect l="0" t="-9222" r="0" b="-9222"/>
            </a:stretch>
          </a:blipFill>
          <a:ln cap="sq">
            <a:noFill/>
            <a:prstDash val="sysDot"/>
            <a:miter/>
          </a:ln>
        </p:spPr>
      </p:sp>
      <p:sp>
        <p:nvSpPr>
          <p:cNvPr name="Freeform 3" id="3"/>
          <p:cNvSpPr/>
          <p:nvPr/>
        </p:nvSpPr>
        <p:spPr>
          <a:xfrm flipH="false" flipV="false" rot="0">
            <a:off x="1028700" y="461470"/>
            <a:ext cx="227930" cy="203479"/>
          </a:xfrm>
          <a:custGeom>
            <a:avLst/>
            <a:gdLst/>
            <a:ahLst/>
            <a:cxnLst/>
            <a:rect r="r" b="b" t="t" l="l"/>
            <a:pathLst>
              <a:path h="203479" w="227930">
                <a:moveTo>
                  <a:pt x="0" y="0"/>
                </a:moveTo>
                <a:lnTo>
                  <a:pt x="227930" y="0"/>
                </a:lnTo>
                <a:lnTo>
                  <a:pt x="227930" y="203479"/>
                </a:lnTo>
                <a:lnTo>
                  <a:pt x="0" y="2034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803424" y="1960117"/>
            <a:ext cx="16681153" cy="4026535"/>
          </a:xfrm>
          <a:prstGeom prst="rect">
            <a:avLst/>
          </a:prstGeom>
        </p:spPr>
        <p:txBody>
          <a:bodyPr anchor="t" rtlCol="false" tIns="0" lIns="0" bIns="0" rIns="0">
            <a:spAutoFit/>
          </a:bodyPr>
          <a:lstStyle/>
          <a:p>
            <a:pPr algn="ctr">
              <a:lnSpc>
                <a:spcPts val="6000"/>
              </a:lnSpc>
            </a:pPr>
            <a:r>
              <a:rPr lang="en-US" sz="3000" b="true">
                <a:solidFill>
                  <a:srgbClr val="FFFFFF"/>
                </a:solidFill>
                <a:latin typeface="Gotham Bold"/>
                <a:ea typeface="Gotham Bold"/>
                <a:cs typeface="Gotham Bold"/>
                <a:sym typeface="Gotham Bold"/>
              </a:rPr>
              <a:t>      Conflict Identified by German Court (Verwaltungsgericht Frankfurt am Main)</a:t>
            </a:r>
          </a:p>
          <a:p>
            <a:pPr algn="ctr">
              <a:lnSpc>
                <a:spcPts val="4600"/>
              </a:lnSpc>
            </a:pPr>
            <a:r>
              <a:rPr lang="en-US" sz="2300">
                <a:solidFill>
                  <a:srgbClr val="FFFFFF"/>
                </a:solidFill>
                <a:latin typeface="Gotham"/>
                <a:ea typeface="Gotham"/>
                <a:cs typeface="Gotham"/>
                <a:sym typeface="Gotham"/>
              </a:rPr>
              <a:t>(</a:t>
            </a:r>
            <a:r>
              <a:rPr lang="en-US" sz="2300">
                <a:solidFill>
                  <a:srgbClr val="FFFFFF"/>
                </a:solidFill>
                <a:latin typeface="Gotham"/>
                <a:ea typeface="Gotham"/>
                <a:cs typeface="Gotham"/>
                <a:sym typeface="Gotham"/>
              </a:rPr>
              <a:t>German constitutional principles vs EU Regulation 120/67)</a:t>
            </a:r>
            <a:r>
              <a:rPr lang="en-US" sz="2300">
                <a:solidFill>
                  <a:srgbClr val="FFFFFF"/>
                </a:solidFill>
                <a:latin typeface="Gotham"/>
                <a:ea typeface="Gotham"/>
                <a:cs typeface="Gotham"/>
                <a:sym typeface="Gotham"/>
              </a:rPr>
              <a:t>(</a:t>
            </a:r>
            <a:r>
              <a:rPr lang="en-US" sz="2300">
                <a:solidFill>
                  <a:srgbClr val="FFFFFF"/>
                </a:solidFill>
                <a:latin typeface="Gotham"/>
                <a:ea typeface="Gotham"/>
                <a:cs typeface="Gotham"/>
                <a:sym typeface="Gotham"/>
              </a:rPr>
              <a:t>Regulation is directly applicable under Article 189 EEC)</a:t>
            </a:r>
          </a:p>
          <a:p>
            <a:pPr algn="ctr">
              <a:lnSpc>
                <a:spcPts val="5446"/>
              </a:lnSpc>
            </a:pPr>
          </a:p>
          <a:p>
            <a:pPr algn="ctr">
              <a:lnSpc>
                <a:spcPts val="5446"/>
              </a:lnSpc>
            </a:pPr>
          </a:p>
          <a:p>
            <a:pPr algn="ctr">
              <a:lnSpc>
                <a:spcPts val="6000"/>
              </a:lnSpc>
            </a:pPr>
            <a:r>
              <a:rPr lang="en-US" sz="3000" b="true">
                <a:solidFill>
                  <a:srgbClr val="FFFFFF"/>
                </a:solidFill>
                <a:latin typeface="Gotham Bold"/>
                <a:ea typeface="Gotham Bold"/>
                <a:cs typeface="Gotham Bold"/>
                <a:sym typeface="Gotham Bold"/>
              </a:rPr>
              <a:t> Preliminary Reference to the ECJ </a:t>
            </a:r>
          </a:p>
          <a:p>
            <a:pPr algn="ctr">
              <a:lnSpc>
                <a:spcPts val="4600"/>
              </a:lnSpc>
            </a:pPr>
            <a:r>
              <a:rPr lang="en-US" sz="2300">
                <a:solidFill>
                  <a:srgbClr val="FFFFFF"/>
                </a:solidFill>
                <a:latin typeface="Gotham"/>
                <a:ea typeface="Gotham"/>
                <a:cs typeface="Gotham"/>
                <a:sym typeface="Gotham"/>
              </a:rPr>
              <a:t>(</a:t>
            </a:r>
            <a:r>
              <a:rPr lang="en-US" sz="2300">
                <a:solidFill>
                  <a:srgbClr val="FFFFFF"/>
                </a:solidFill>
                <a:latin typeface="Gotham"/>
                <a:ea typeface="Gotham"/>
                <a:cs typeface="Gotham"/>
                <a:sym typeface="Gotham"/>
              </a:rPr>
              <a:t>German court requested ECJ to assess the validity of the EU regulation)</a:t>
            </a:r>
          </a:p>
        </p:txBody>
      </p:sp>
      <p:sp>
        <p:nvSpPr>
          <p:cNvPr name="AutoShape 5" id="5"/>
          <p:cNvSpPr/>
          <p:nvPr/>
        </p:nvSpPr>
        <p:spPr>
          <a:xfrm>
            <a:off x="9016685" y="3589260"/>
            <a:ext cx="0" cy="1006375"/>
          </a:xfrm>
          <a:prstGeom prst="line">
            <a:avLst/>
          </a:prstGeom>
          <a:ln cap="flat" w="38100">
            <a:solidFill>
              <a:srgbClr val="FFFFFF"/>
            </a:solidFill>
            <a:prstDash val="solid"/>
            <a:headEnd type="none" len="sm" w="sm"/>
            <a:tailEnd type="arrow" len="sm" w="med"/>
          </a:ln>
        </p:spPr>
      </p:sp>
      <p:sp>
        <p:nvSpPr>
          <p:cNvPr name="Freeform 6" id="6"/>
          <p:cNvSpPr/>
          <p:nvPr/>
        </p:nvSpPr>
        <p:spPr>
          <a:xfrm flipH="false" flipV="false" rot="5400000">
            <a:off x="4806242" y="6627384"/>
            <a:ext cx="1531809" cy="520815"/>
          </a:xfrm>
          <a:custGeom>
            <a:avLst/>
            <a:gdLst/>
            <a:ahLst/>
            <a:cxnLst/>
            <a:rect r="r" b="b" t="t" l="l"/>
            <a:pathLst>
              <a:path h="520815" w="1531809">
                <a:moveTo>
                  <a:pt x="0" y="0"/>
                </a:moveTo>
                <a:lnTo>
                  <a:pt x="1531809" y="0"/>
                </a:lnTo>
                <a:lnTo>
                  <a:pt x="1531809" y="520815"/>
                </a:lnTo>
                <a:lnTo>
                  <a:pt x="0" y="52081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304391" y="423370"/>
            <a:ext cx="1905438" cy="273685"/>
          </a:xfrm>
          <a:prstGeom prst="rect">
            <a:avLst/>
          </a:prstGeom>
        </p:spPr>
        <p:txBody>
          <a:bodyPr anchor="t" rtlCol="false" tIns="0" lIns="0" bIns="0" rIns="0">
            <a:spAutoFit/>
          </a:bodyPr>
          <a:lstStyle/>
          <a:p>
            <a:pPr algn="l">
              <a:lnSpc>
                <a:spcPts val="2239"/>
              </a:lnSpc>
            </a:pPr>
            <a:r>
              <a:rPr lang="en-US" sz="1599">
                <a:solidFill>
                  <a:srgbClr val="FFFFFF"/>
                </a:solidFill>
                <a:latin typeface="Gotham"/>
                <a:ea typeface="Gotham"/>
                <a:cs typeface="Gotham"/>
                <a:sym typeface="Gotham"/>
              </a:rPr>
              <a:t>C-11/70</a:t>
            </a:r>
          </a:p>
        </p:txBody>
      </p:sp>
      <p:sp>
        <p:nvSpPr>
          <p:cNvPr name="TextBox 8" id="8"/>
          <p:cNvSpPr txBox="true"/>
          <p:nvPr/>
        </p:nvSpPr>
        <p:spPr>
          <a:xfrm rot="0">
            <a:off x="1308497" y="828675"/>
            <a:ext cx="15950803" cy="902842"/>
          </a:xfrm>
          <a:prstGeom prst="rect">
            <a:avLst/>
          </a:prstGeom>
        </p:spPr>
        <p:txBody>
          <a:bodyPr anchor="t" rtlCol="false" tIns="0" lIns="0" bIns="0" rIns="0">
            <a:spAutoFit/>
          </a:bodyPr>
          <a:lstStyle/>
          <a:p>
            <a:pPr algn="ctr">
              <a:lnSpc>
                <a:spcPts val="7462"/>
              </a:lnSpc>
            </a:pPr>
            <a:r>
              <a:rPr lang="en-US" sz="5330" b="true">
                <a:solidFill>
                  <a:srgbClr val="FFFFFF"/>
                </a:solidFill>
                <a:latin typeface="Cormorant Garamond Bold"/>
                <a:ea typeface="Cormorant Garamond Bold"/>
                <a:cs typeface="Cormorant Garamond Bold"/>
                <a:sym typeface="Cormorant Garamond Bold"/>
              </a:rPr>
              <a:t>Facts of the Internationale Handelsgesellschaft Case (cont.)</a:t>
            </a:r>
            <a:r>
              <a:rPr lang="en-US" sz="5330" b="true">
                <a:solidFill>
                  <a:srgbClr val="FFFFFF"/>
                </a:solidFill>
                <a:latin typeface="Cormorant Garamond Bold"/>
                <a:ea typeface="Cormorant Garamond Bold"/>
                <a:cs typeface="Cormorant Garamond Bold"/>
                <a:sym typeface="Cormorant Garamond Bold"/>
              </a:rPr>
              <a:t> </a:t>
            </a:r>
          </a:p>
        </p:txBody>
      </p:sp>
      <p:sp>
        <p:nvSpPr>
          <p:cNvPr name="TextBox 9" id="9"/>
          <p:cNvSpPr txBox="true"/>
          <p:nvPr/>
        </p:nvSpPr>
        <p:spPr>
          <a:xfrm rot="0">
            <a:off x="1889822" y="8053747"/>
            <a:ext cx="14508356" cy="1732915"/>
          </a:xfrm>
          <a:prstGeom prst="rect">
            <a:avLst/>
          </a:prstGeom>
        </p:spPr>
        <p:txBody>
          <a:bodyPr anchor="t" rtlCol="false" tIns="0" lIns="0" bIns="0" rIns="0">
            <a:spAutoFit/>
          </a:bodyPr>
          <a:lstStyle/>
          <a:p>
            <a:pPr algn="ctr">
              <a:lnSpc>
                <a:spcPts val="4200"/>
              </a:lnSpc>
            </a:pPr>
            <a:r>
              <a:rPr lang="en-US" sz="3000" b="true">
                <a:solidFill>
                  <a:srgbClr val="FFFFFF"/>
                </a:solidFill>
                <a:latin typeface="Gotham Bold"/>
                <a:ea typeface="Gotham Bold"/>
                <a:cs typeface="Gotham Bold"/>
                <a:sym typeface="Gotham Bold"/>
              </a:rPr>
              <a:t>!!!!The importance Of The Preliminary Reference :</a:t>
            </a:r>
            <a:r>
              <a:rPr lang="en-US" sz="3000">
                <a:solidFill>
                  <a:srgbClr val="FFFFFF"/>
                </a:solidFill>
                <a:latin typeface="Gotham"/>
                <a:ea typeface="Gotham"/>
                <a:cs typeface="Gotham"/>
                <a:sym typeface="Gotham"/>
              </a:rPr>
              <a:t> </a:t>
            </a:r>
          </a:p>
          <a:p>
            <a:pPr algn="just">
              <a:lnSpc>
                <a:spcPts val="3220"/>
              </a:lnSpc>
            </a:pPr>
            <a:r>
              <a:rPr lang="en-US" sz="2300">
                <a:solidFill>
                  <a:srgbClr val="FFFFFF"/>
                </a:solidFill>
                <a:latin typeface="Gotham"/>
                <a:ea typeface="Gotham"/>
                <a:cs typeface="Gotham"/>
                <a:sym typeface="Gotham"/>
              </a:rPr>
              <a:t>enabled </a:t>
            </a:r>
            <a:r>
              <a:rPr lang="en-US" sz="2300" u="sng">
                <a:solidFill>
                  <a:srgbClr val="FFFFFF"/>
                </a:solidFill>
                <a:latin typeface="Gotham"/>
                <a:ea typeface="Gotham"/>
                <a:cs typeface="Gotham"/>
                <a:sym typeface="Gotham"/>
              </a:rPr>
              <a:t>the ECJ to issue the Internationale Handelsgesellschaft judgment</a:t>
            </a:r>
            <a:r>
              <a:rPr lang="en-US" sz="2300">
                <a:solidFill>
                  <a:srgbClr val="FFFFFF"/>
                </a:solidFill>
                <a:latin typeface="Gotham"/>
                <a:ea typeface="Gotham"/>
                <a:cs typeface="Gotham"/>
                <a:sym typeface="Gotham"/>
              </a:rPr>
              <a:t>, thereby </a:t>
            </a:r>
            <a:r>
              <a:rPr lang="en-US" sz="2300" u="sng">
                <a:solidFill>
                  <a:srgbClr val="FFFFFF"/>
                </a:solidFill>
                <a:latin typeface="Gotham"/>
                <a:ea typeface="Gotham"/>
                <a:cs typeface="Gotham"/>
                <a:sym typeface="Gotham"/>
              </a:rPr>
              <a:t>consolidating the supremacy doctrine first articulated in Costa v ENEL by affirming the primacy of EU law even over national constitutional norms.</a:t>
            </a:r>
          </a:p>
        </p:txBody>
      </p:sp>
      <p:sp>
        <p:nvSpPr>
          <p:cNvPr name="Freeform 10" id="10"/>
          <p:cNvSpPr/>
          <p:nvPr/>
        </p:nvSpPr>
        <p:spPr>
          <a:xfrm flipH="false" flipV="false" rot="5400000">
            <a:off x="11781919" y="6627384"/>
            <a:ext cx="1531809" cy="520815"/>
          </a:xfrm>
          <a:custGeom>
            <a:avLst/>
            <a:gdLst/>
            <a:ahLst/>
            <a:cxnLst/>
            <a:rect r="r" b="b" t="t" l="l"/>
            <a:pathLst>
              <a:path h="520815" w="1531809">
                <a:moveTo>
                  <a:pt x="0" y="0"/>
                </a:moveTo>
                <a:lnTo>
                  <a:pt x="1531809" y="0"/>
                </a:lnTo>
                <a:lnTo>
                  <a:pt x="1531809" y="520815"/>
                </a:lnTo>
                <a:lnTo>
                  <a:pt x="0" y="52081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11" id="11"/>
          <p:cNvSpPr/>
          <p:nvPr/>
        </p:nvSpPr>
        <p:spPr>
          <a:xfrm flipV="true">
            <a:off x="2389436" y="1750567"/>
            <a:ext cx="13509129" cy="0"/>
          </a:xfrm>
          <a:prstGeom prst="line">
            <a:avLst/>
          </a:prstGeom>
          <a:ln cap="flat" w="38100">
            <a:solidFill>
              <a:srgbClr val="FFFFFF"/>
            </a:solidFill>
            <a:prstDash val="sysDash"/>
            <a:headEnd type="none" len="sm" w="sm"/>
            <a:tailEnd type="none" len="sm" w="sm"/>
          </a:ln>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2151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17000"/>
            </a:blip>
            <a:stretch>
              <a:fillRect l="0" t="-9222" r="0" b="-9222"/>
            </a:stretch>
          </a:blipFill>
          <a:ln cap="sq">
            <a:noFill/>
            <a:prstDash val="sysDot"/>
            <a:miter/>
          </a:ln>
        </p:spPr>
      </p:sp>
      <p:sp>
        <p:nvSpPr>
          <p:cNvPr name="Freeform 3" id="3"/>
          <p:cNvSpPr/>
          <p:nvPr/>
        </p:nvSpPr>
        <p:spPr>
          <a:xfrm flipH="false" flipV="false" rot="0">
            <a:off x="1028700" y="461470"/>
            <a:ext cx="227930" cy="203479"/>
          </a:xfrm>
          <a:custGeom>
            <a:avLst/>
            <a:gdLst/>
            <a:ahLst/>
            <a:cxnLst/>
            <a:rect r="r" b="b" t="t" l="l"/>
            <a:pathLst>
              <a:path h="203479" w="227930">
                <a:moveTo>
                  <a:pt x="0" y="0"/>
                </a:moveTo>
                <a:lnTo>
                  <a:pt x="227930" y="0"/>
                </a:lnTo>
                <a:lnTo>
                  <a:pt x="227930" y="203479"/>
                </a:lnTo>
                <a:lnTo>
                  <a:pt x="0" y="2034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2545324">
            <a:off x="2787743" y="8214603"/>
            <a:ext cx="1068723" cy="1571651"/>
          </a:xfrm>
          <a:custGeom>
            <a:avLst/>
            <a:gdLst/>
            <a:ahLst/>
            <a:cxnLst/>
            <a:rect r="r" b="b" t="t" l="l"/>
            <a:pathLst>
              <a:path h="1571651" w="1068723">
                <a:moveTo>
                  <a:pt x="1068723" y="0"/>
                </a:moveTo>
                <a:lnTo>
                  <a:pt x="0" y="0"/>
                </a:lnTo>
                <a:lnTo>
                  <a:pt x="0" y="1571651"/>
                </a:lnTo>
                <a:lnTo>
                  <a:pt x="1068723" y="1571651"/>
                </a:lnTo>
                <a:lnTo>
                  <a:pt x="1068723"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304391" y="423370"/>
            <a:ext cx="1905438" cy="273685"/>
          </a:xfrm>
          <a:prstGeom prst="rect">
            <a:avLst/>
          </a:prstGeom>
        </p:spPr>
        <p:txBody>
          <a:bodyPr anchor="t" rtlCol="false" tIns="0" lIns="0" bIns="0" rIns="0">
            <a:spAutoFit/>
          </a:bodyPr>
          <a:lstStyle/>
          <a:p>
            <a:pPr algn="l">
              <a:lnSpc>
                <a:spcPts val="2239"/>
              </a:lnSpc>
            </a:pPr>
            <a:r>
              <a:rPr lang="en-US" sz="1599">
                <a:solidFill>
                  <a:srgbClr val="FFFFFF"/>
                </a:solidFill>
                <a:latin typeface="Gotham"/>
                <a:ea typeface="Gotham"/>
                <a:cs typeface="Gotham"/>
                <a:sym typeface="Gotham"/>
              </a:rPr>
              <a:t>C-11/70</a:t>
            </a:r>
          </a:p>
        </p:txBody>
      </p:sp>
      <p:sp>
        <p:nvSpPr>
          <p:cNvPr name="TextBox 6" id="6"/>
          <p:cNvSpPr txBox="true"/>
          <p:nvPr/>
        </p:nvSpPr>
        <p:spPr>
          <a:xfrm rot="0">
            <a:off x="5060040" y="455437"/>
            <a:ext cx="8167921" cy="1148297"/>
          </a:xfrm>
          <a:prstGeom prst="rect">
            <a:avLst/>
          </a:prstGeom>
        </p:spPr>
        <p:txBody>
          <a:bodyPr anchor="t" rtlCol="false" tIns="0" lIns="0" bIns="0" rIns="0">
            <a:spAutoFit/>
          </a:bodyPr>
          <a:lstStyle/>
          <a:p>
            <a:pPr algn="ctr">
              <a:lnSpc>
                <a:spcPts val="9420"/>
              </a:lnSpc>
              <a:spcBef>
                <a:spcPct val="0"/>
              </a:spcBef>
            </a:pPr>
            <a:r>
              <a:rPr lang="en-US" b="true" sz="6728">
                <a:solidFill>
                  <a:srgbClr val="FFFFFF"/>
                </a:solidFill>
                <a:latin typeface="Cormorant Garamond Bold"/>
                <a:ea typeface="Cormorant Garamond Bold"/>
                <a:cs typeface="Cormorant Garamond Bold"/>
                <a:sym typeface="Cormorant Garamond Bold"/>
              </a:rPr>
              <a:t>Judgment</a:t>
            </a:r>
          </a:p>
        </p:txBody>
      </p:sp>
      <p:sp>
        <p:nvSpPr>
          <p:cNvPr name="TextBox 7" id="7"/>
          <p:cNvSpPr txBox="true"/>
          <p:nvPr/>
        </p:nvSpPr>
        <p:spPr>
          <a:xfrm rot="0">
            <a:off x="4225869" y="2399012"/>
            <a:ext cx="9349532" cy="639446"/>
          </a:xfrm>
          <a:prstGeom prst="rect">
            <a:avLst/>
          </a:prstGeom>
        </p:spPr>
        <p:txBody>
          <a:bodyPr anchor="t" rtlCol="false" tIns="0" lIns="0" bIns="0" rIns="0">
            <a:spAutoFit/>
          </a:bodyPr>
          <a:lstStyle/>
          <a:p>
            <a:pPr algn="ctr">
              <a:lnSpc>
                <a:spcPts val="5179"/>
              </a:lnSpc>
              <a:spcBef>
                <a:spcPct val="0"/>
              </a:spcBef>
            </a:pPr>
            <a:r>
              <a:rPr lang="en-US" b="true" sz="3699">
                <a:solidFill>
                  <a:srgbClr val="FFFFFF"/>
                </a:solidFill>
                <a:latin typeface="Gotham Bold"/>
                <a:ea typeface="Gotham Bold"/>
                <a:cs typeface="Gotham Bold"/>
                <a:sym typeface="Gotham Bold"/>
              </a:rPr>
              <a:t>The Referral by the Verwaltungsgericht</a:t>
            </a:r>
          </a:p>
        </p:txBody>
      </p:sp>
      <p:sp>
        <p:nvSpPr>
          <p:cNvPr name="TextBox 8" id="8"/>
          <p:cNvSpPr txBox="true"/>
          <p:nvPr/>
        </p:nvSpPr>
        <p:spPr>
          <a:xfrm rot="0">
            <a:off x="1028700" y="5086350"/>
            <a:ext cx="16230600" cy="1732916"/>
          </a:xfrm>
          <a:prstGeom prst="rect">
            <a:avLst/>
          </a:prstGeom>
        </p:spPr>
        <p:txBody>
          <a:bodyPr anchor="t" rtlCol="false" tIns="0" lIns="0" bIns="0" rIns="0">
            <a:spAutoFit/>
          </a:bodyPr>
          <a:lstStyle/>
          <a:p>
            <a:pPr algn="l">
              <a:lnSpc>
                <a:spcPts val="4199"/>
              </a:lnSpc>
            </a:pPr>
            <a:r>
              <a:rPr lang="en-US" sz="2999" b="true">
                <a:solidFill>
                  <a:srgbClr val="FFFFFF"/>
                </a:solidFill>
                <a:latin typeface="Gotham Bold"/>
                <a:ea typeface="Gotham Bold"/>
                <a:cs typeface="Gotham Bold"/>
                <a:sym typeface="Gotham Bold"/>
              </a:rPr>
              <a:t>2. The Conflict of Norms (EU Law x National Constitution")</a:t>
            </a:r>
          </a:p>
          <a:p>
            <a:pPr algn="l" marL="518157" indent="-259078" lvl="1">
              <a:lnSpc>
                <a:spcPts val="3359"/>
              </a:lnSpc>
              <a:buFont typeface="Arial"/>
              <a:buChar char="•"/>
            </a:pPr>
            <a:r>
              <a:rPr lang="en-US" sz="2399">
                <a:solidFill>
                  <a:srgbClr val="FFFFFF"/>
                </a:solidFill>
                <a:latin typeface="Gotham"/>
                <a:ea typeface="Gotham"/>
                <a:cs typeface="Gotham"/>
                <a:sym typeface="Gotham"/>
              </a:rPr>
              <a:t>Court ⟶ the deposit system contradicts structural principles of National Constitution</a:t>
            </a:r>
          </a:p>
          <a:p>
            <a:pPr algn="l" marL="496567" indent="-248284" lvl="1">
              <a:lnSpc>
                <a:spcPts val="3219"/>
              </a:lnSpc>
              <a:spcBef>
                <a:spcPct val="0"/>
              </a:spcBef>
              <a:buFont typeface="Arial"/>
              <a:buChar char="•"/>
            </a:pPr>
            <a:r>
              <a:rPr lang="en-US" sz="2299">
                <a:solidFill>
                  <a:srgbClr val="FFFFFF"/>
                </a:solidFill>
                <a:latin typeface="Gotham"/>
                <a:ea typeface="Gotham"/>
                <a:cs typeface="Gotham"/>
                <a:sym typeface="Gotham"/>
              </a:rPr>
              <a:t>For this case ⟶ Challenging Supremacy ⟶ the primacy of supranational law must yield to the principles of the German Basic Law.</a:t>
            </a:r>
          </a:p>
        </p:txBody>
      </p:sp>
      <p:sp>
        <p:nvSpPr>
          <p:cNvPr name="TextBox 9" id="9"/>
          <p:cNvSpPr txBox="true"/>
          <p:nvPr/>
        </p:nvSpPr>
        <p:spPr>
          <a:xfrm rot="0">
            <a:off x="1028700" y="7379143"/>
            <a:ext cx="16230600" cy="1332865"/>
          </a:xfrm>
          <a:prstGeom prst="rect">
            <a:avLst/>
          </a:prstGeom>
        </p:spPr>
        <p:txBody>
          <a:bodyPr anchor="t" rtlCol="false" tIns="0" lIns="0" bIns="0" rIns="0">
            <a:spAutoFit/>
          </a:bodyPr>
          <a:lstStyle/>
          <a:p>
            <a:pPr algn="just">
              <a:lnSpc>
                <a:spcPts val="4200"/>
              </a:lnSpc>
            </a:pPr>
            <a:r>
              <a:rPr lang="en-US" sz="3000" b="true">
                <a:solidFill>
                  <a:srgbClr val="FFFFFF"/>
                </a:solidFill>
                <a:latin typeface="Gotham Bold"/>
                <a:ea typeface="Gotham Bold"/>
                <a:cs typeface="Gotham Bold"/>
                <a:sym typeface="Gotham Bold"/>
              </a:rPr>
              <a:t>3. Grounds for Annulment (The Violation)</a:t>
            </a:r>
          </a:p>
          <a:p>
            <a:pPr algn="just" marL="496567" indent="-248284" lvl="1">
              <a:lnSpc>
                <a:spcPts val="3219"/>
              </a:lnSpc>
              <a:spcBef>
                <a:spcPct val="0"/>
              </a:spcBef>
              <a:buFont typeface="Arial"/>
              <a:buChar char="•"/>
            </a:pPr>
            <a:r>
              <a:rPr lang="en-US" sz="2299">
                <a:solidFill>
                  <a:srgbClr val="FFFFFF"/>
                </a:solidFill>
                <a:latin typeface="Gotham"/>
                <a:ea typeface="Gotham"/>
                <a:cs typeface="Gotham"/>
                <a:sym typeface="Gotham"/>
              </a:rPr>
              <a:t>The court claims the EU regulation violates specific fundamental rights guaranteed by the German Basic Law.</a:t>
            </a:r>
          </a:p>
        </p:txBody>
      </p:sp>
      <p:sp>
        <p:nvSpPr>
          <p:cNvPr name="TextBox 10" id="10"/>
          <p:cNvSpPr txBox="true"/>
          <p:nvPr/>
        </p:nvSpPr>
        <p:spPr>
          <a:xfrm rot="0">
            <a:off x="1028700" y="3291507"/>
            <a:ext cx="11486059" cy="1313816"/>
          </a:xfrm>
          <a:prstGeom prst="rect">
            <a:avLst/>
          </a:prstGeom>
        </p:spPr>
        <p:txBody>
          <a:bodyPr anchor="t" rtlCol="false" tIns="0" lIns="0" bIns="0" rIns="0">
            <a:spAutoFit/>
          </a:bodyPr>
          <a:lstStyle/>
          <a:p>
            <a:pPr algn="l">
              <a:lnSpc>
                <a:spcPts val="4199"/>
              </a:lnSpc>
            </a:pPr>
            <a:r>
              <a:rPr lang="en-US" sz="2999" b="true">
                <a:solidFill>
                  <a:srgbClr val="FFFFFF"/>
                </a:solidFill>
                <a:latin typeface="Gotham Bold"/>
                <a:ea typeface="Gotham Bold"/>
                <a:cs typeface="Gotham Bold"/>
                <a:sym typeface="Gotham Bold"/>
              </a:rPr>
              <a:t>1. The Core Objection</a:t>
            </a:r>
          </a:p>
          <a:p>
            <a:pPr algn="l" marL="496567" indent="-248284" lvl="1">
              <a:lnSpc>
                <a:spcPts val="3219"/>
              </a:lnSpc>
              <a:buFont typeface="Arial"/>
              <a:buChar char="•"/>
            </a:pPr>
            <a:r>
              <a:rPr lang="en-US" sz="2299">
                <a:solidFill>
                  <a:srgbClr val="FFFFFF"/>
                </a:solidFill>
                <a:latin typeface="Gotham"/>
                <a:ea typeface="Gotham"/>
                <a:cs typeface="Gotham"/>
                <a:sym typeface="Gotham"/>
              </a:rPr>
              <a:t>Refusal of Validity of the EU deposit system.</a:t>
            </a:r>
          </a:p>
          <a:p>
            <a:pPr algn="l" marL="496567" indent="-248284" lvl="1">
              <a:lnSpc>
                <a:spcPts val="3219"/>
              </a:lnSpc>
              <a:spcBef>
                <a:spcPct val="0"/>
              </a:spcBef>
              <a:buFont typeface="Arial"/>
              <a:buChar char="•"/>
            </a:pPr>
            <a:r>
              <a:rPr lang="en-US" sz="2299">
                <a:solidFill>
                  <a:srgbClr val="FFFFFF"/>
                </a:solidFill>
                <a:latin typeface="Gotham"/>
                <a:ea typeface="Gotham"/>
                <a:cs typeface="Gotham"/>
                <a:sym typeface="Gotham"/>
              </a:rPr>
              <a:t>Purpose of Referral ⟶  ECJ to put an end to the existing "legal uncertainty."</a:t>
            </a:r>
          </a:p>
        </p:txBody>
      </p:sp>
      <p:sp>
        <p:nvSpPr>
          <p:cNvPr name="TextBox 11" id="11"/>
          <p:cNvSpPr txBox="true"/>
          <p:nvPr/>
        </p:nvSpPr>
        <p:spPr>
          <a:xfrm rot="0">
            <a:off x="4371220" y="8689657"/>
            <a:ext cx="2477095" cy="1099185"/>
          </a:xfrm>
          <a:prstGeom prst="rect">
            <a:avLst/>
          </a:prstGeom>
        </p:spPr>
        <p:txBody>
          <a:bodyPr anchor="t" rtlCol="false" tIns="0" lIns="0" bIns="0" rIns="0">
            <a:spAutoFit/>
          </a:bodyPr>
          <a:lstStyle/>
          <a:p>
            <a:pPr algn="ctr">
              <a:lnSpc>
                <a:spcPts val="2939"/>
              </a:lnSpc>
              <a:spcBef>
                <a:spcPct val="0"/>
              </a:spcBef>
            </a:pPr>
            <a:r>
              <a:rPr lang="en-US" sz="2099" i="true">
                <a:solidFill>
                  <a:srgbClr val="FFFFFF"/>
                </a:solidFill>
                <a:latin typeface="Gotham Italics"/>
                <a:ea typeface="Gotham Italics"/>
                <a:cs typeface="Gotham Italics"/>
                <a:sym typeface="Gotham Italics"/>
              </a:rPr>
              <a:t>Freedom of Action</a:t>
            </a:r>
          </a:p>
          <a:p>
            <a:pPr algn="ctr">
              <a:lnSpc>
                <a:spcPts val="2939"/>
              </a:lnSpc>
              <a:spcBef>
                <a:spcPct val="0"/>
              </a:spcBef>
            </a:pPr>
            <a:r>
              <a:rPr lang="en-US" sz="2099" i="true">
                <a:solidFill>
                  <a:srgbClr val="FFFFFF"/>
                </a:solidFill>
                <a:latin typeface="Gotham Italics"/>
                <a:ea typeface="Gotham Italics"/>
                <a:cs typeface="Gotham Italics"/>
                <a:sym typeface="Gotham Italics"/>
              </a:rPr>
              <a:t>Economic Liberty</a:t>
            </a:r>
          </a:p>
          <a:p>
            <a:pPr algn="ctr">
              <a:lnSpc>
                <a:spcPts val="2939"/>
              </a:lnSpc>
              <a:spcBef>
                <a:spcPct val="0"/>
              </a:spcBef>
            </a:pPr>
            <a:r>
              <a:rPr lang="en-US" sz="2099" i="true">
                <a:solidFill>
                  <a:srgbClr val="FFFFFF"/>
                </a:solidFill>
                <a:latin typeface="Gotham Italics"/>
                <a:ea typeface="Gotham Italics"/>
                <a:cs typeface="Gotham Italics"/>
                <a:sym typeface="Gotham Italics"/>
              </a:rPr>
              <a:t>Proportionality</a:t>
            </a:r>
          </a:p>
        </p:txBody>
      </p:sp>
      <p:sp>
        <p:nvSpPr>
          <p:cNvPr name="Freeform 12" id="12"/>
          <p:cNvSpPr/>
          <p:nvPr/>
        </p:nvSpPr>
        <p:spPr>
          <a:xfrm flipH="true" flipV="false" rot="-3152004">
            <a:off x="7262722" y="8532356"/>
            <a:ext cx="1068723" cy="1571651"/>
          </a:xfrm>
          <a:custGeom>
            <a:avLst/>
            <a:gdLst/>
            <a:ahLst/>
            <a:cxnLst/>
            <a:rect r="r" b="b" t="t" l="l"/>
            <a:pathLst>
              <a:path h="1571651" w="1068723">
                <a:moveTo>
                  <a:pt x="1068723" y="0"/>
                </a:moveTo>
                <a:lnTo>
                  <a:pt x="0" y="0"/>
                </a:lnTo>
                <a:lnTo>
                  <a:pt x="0" y="1571651"/>
                </a:lnTo>
                <a:lnTo>
                  <a:pt x="1068723" y="1571651"/>
                </a:lnTo>
                <a:lnTo>
                  <a:pt x="1068723"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3" id="13"/>
          <p:cNvSpPr txBox="true"/>
          <p:nvPr/>
        </p:nvSpPr>
        <p:spPr>
          <a:xfrm rot="0">
            <a:off x="8866832" y="9121014"/>
            <a:ext cx="8434090" cy="356235"/>
          </a:xfrm>
          <a:prstGeom prst="rect">
            <a:avLst/>
          </a:prstGeom>
        </p:spPr>
        <p:txBody>
          <a:bodyPr anchor="t" rtlCol="false" tIns="0" lIns="0" bIns="0" rIns="0">
            <a:spAutoFit/>
          </a:bodyPr>
          <a:lstStyle/>
          <a:p>
            <a:pPr algn="ctr">
              <a:lnSpc>
                <a:spcPts val="2939"/>
              </a:lnSpc>
              <a:spcBef>
                <a:spcPct val="0"/>
              </a:spcBef>
            </a:pPr>
            <a:r>
              <a:rPr lang="en-US" b="true" sz="2099" i="true">
                <a:solidFill>
                  <a:srgbClr val="FFFFFF"/>
                </a:solidFill>
                <a:latin typeface="Gotham Bold Italics"/>
                <a:ea typeface="Gotham Bold Italics"/>
                <a:cs typeface="Gotham Bold Italics"/>
                <a:sym typeface="Gotham Bold Italics"/>
              </a:rPr>
              <a:t>C</a:t>
            </a:r>
            <a:r>
              <a:rPr lang="en-US" b="true" sz="2099" i="true">
                <a:solidFill>
                  <a:srgbClr val="FFFFFF"/>
                </a:solidFill>
                <a:latin typeface="Gotham Bold Italics"/>
                <a:ea typeface="Gotham Bold Italics"/>
                <a:cs typeface="Gotham Bold Italics"/>
                <a:sym typeface="Gotham Bold Italics"/>
              </a:rPr>
              <a:t>onstitutional Basis:</a:t>
            </a:r>
            <a:r>
              <a:rPr lang="en-US" sz="2099" i="true">
                <a:solidFill>
                  <a:srgbClr val="FFFFFF"/>
                </a:solidFill>
                <a:latin typeface="Gotham Italics"/>
                <a:ea typeface="Gotham Italics"/>
                <a:cs typeface="Gotham Italics"/>
                <a:sym typeface="Gotham Italics"/>
              </a:rPr>
              <a:t> Article 2(1) and Article 14 of the Basic Law.</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2151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17000"/>
            </a:blip>
            <a:stretch>
              <a:fillRect l="0" t="-9222" r="0" b="-9222"/>
            </a:stretch>
          </a:blipFill>
          <a:ln cap="sq">
            <a:noFill/>
            <a:prstDash val="sysDot"/>
            <a:miter/>
          </a:ln>
        </p:spPr>
      </p:sp>
      <p:sp>
        <p:nvSpPr>
          <p:cNvPr name="Freeform 3" id="3"/>
          <p:cNvSpPr/>
          <p:nvPr/>
        </p:nvSpPr>
        <p:spPr>
          <a:xfrm flipH="false" flipV="false" rot="0">
            <a:off x="1028700" y="461470"/>
            <a:ext cx="227930" cy="203479"/>
          </a:xfrm>
          <a:custGeom>
            <a:avLst/>
            <a:gdLst/>
            <a:ahLst/>
            <a:cxnLst/>
            <a:rect r="r" b="b" t="t" l="l"/>
            <a:pathLst>
              <a:path h="203479" w="227930">
                <a:moveTo>
                  <a:pt x="0" y="0"/>
                </a:moveTo>
                <a:lnTo>
                  <a:pt x="227930" y="0"/>
                </a:lnTo>
                <a:lnTo>
                  <a:pt x="227930" y="203479"/>
                </a:lnTo>
                <a:lnTo>
                  <a:pt x="0" y="2034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true" flipV="false" rot="-2167815">
            <a:off x="3068274" y="7970383"/>
            <a:ext cx="1068723" cy="1571651"/>
          </a:xfrm>
          <a:custGeom>
            <a:avLst/>
            <a:gdLst/>
            <a:ahLst/>
            <a:cxnLst/>
            <a:rect r="r" b="b" t="t" l="l"/>
            <a:pathLst>
              <a:path h="1571651" w="1068723">
                <a:moveTo>
                  <a:pt x="1068723" y="0"/>
                </a:moveTo>
                <a:lnTo>
                  <a:pt x="0" y="0"/>
                </a:lnTo>
                <a:lnTo>
                  <a:pt x="0" y="1571651"/>
                </a:lnTo>
                <a:lnTo>
                  <a:pt x="1068723" y="1571651"/>
                </a:lnTo>
                <a:lnTo>
                  <a:pt x="1068723"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304391" y="423370"/>
            <a:ext cx="1905438" cy="273685"/>
          </a:xfrm>
          <a:prstGeom prst="rect">
            <a:avLst/>
          </a:prstGeom>
        </p:spPr>
        <p:txBody>
          <a:bodyPr anchor="t" rtlCol="false" tIns="0" lIns="0" bIns="0" rIns="0">
            <a:spAutoFit/>
          </a:bodyPr>
          <a:lstStyle/>
          <a:p>
            <a:pPr algn="l">
              <a:lnSpc>
                <a:spcPts val="2239"/>
              </a:lnSpc>
            </a:pPr>
            <a:r>
              <a:rPr lang="en-US" sz="1599">
                <a:solidFill>
                  <a:srgbClr val="FFFFFF"/>
                </a:solidFill>
                <a:latin typeface="Gotham"/>
                <a:ea typeface="Gotham"/>
                <a:cs typeface="Gotham"/>
                <a:sym typeface="Gotham"/>
              </a:rPr>
              <a:t>C-11/70</a:t>
            </a:r>
          </a:p>
        </p:txBody>
      </p:sp>
      <p:sp>
        <p:nvSpPr>
          <p:cNvPr name="TextBox 6" id="6"/>
          <p:cNvSpPr txBox="true"/>
          <p:nvPr/>
        </p:nvSpPr>
        <p:spPr>
          <a:xfrm rot="0">
            <a:off x="5060040" y="904875"/>
            <a:ext cx="8167921" cy="1148297"/>
          </a:xfrm>
          <a:prstGeom prst="rect">
            <a:avLst/>
          </a:prstGeom>
        </p:spPr>
        <p:txBody>
          <a:bodyPr anchor="t" rtlCol="false" tIns="0" lIns="0" bIns="0" rIns="0">
            <a:spAutoFit/>
          </a:bodyPr>
          <a:lstStyle/>
          <a:p>
            <a:pPr algn="ctr">
              <a:lnSpc>
                <a:spcPts val="9420"/>
              </a:lnSpc>
              <a:spcBef>
                <a:spcPct val="0"/>
              </a:spcBef>
            </a:pPr>
            <a:r>
              <a:rPr lang="en-US" b="true" sz="6728">
                <a:solidFill>
                  <a:srgbClr val="FFFFFF"/>
                </a:solidFill>
                <a:latin typeface="Cormorant Garamond Bold"/>
                <a:ea typeface="Cormorant Garamond Bold"/>
                <a:cs typeface="Cormorant Garamond Bold"/>
                <a:sym typeface="Cormorant Garamond Bold"/>
              </a:rPr>
              <a:t>Proportionality</a:t>
            </a:r>
          </a:p>
        </p:txBody>
      </p:sp>
      <p:sp>
        <p:nvSpPr>
          <p:cNvPr name="TextBox 7" id="7"/>
          <p:cNvSpPr txBox="true"/>
          <p:nvPr/>
        </p:nvSpPr>
        <p:spPr>
          <a:xfrm rot="0">
            <a:off x="1028700" y="4622028"/>
            <a:ext cx="16230600" cy="3616962"/>
          </a:xfrm>
          <a:prstGeom prst="rect">
            <a:avLst/>
          </a:prstGeom>
        </p:spPr>
        <p:txBody>
          <a:bodyPr anchor="t" rtlCol="false" tIns="0" lIns="0" bIns="0" rIns="0">
            <a:spAutoFit/>
          </a:bodyPr>
          <a:lstStyle/>
          <a:p>
            <a:pPr algn="l">
              <a:lnSpc>
                <a:spcPts val="5999"/>
              </a:lnSpc>
            </a:pPr>
            <a:r>
              <a:rPr lang="en-US" sz="2999" b="true">
                <a:solidFill>
                  <a:srgbClr val="FFFFFF"/>
                </a:solidFill>
                <a:latin typeface="Gotham Bold"/>
                <a:ea typeface="Gotham Bold"/>
                <a:cs typeface="Gotham Bold"/>
                <a:sym typeface="Gotham Bold"/>
              </a:rPr>
              <a:t>2. Violation of Rights? </a:t>
            </a:r>
          </a:p>
          <a:p>
            <a:pPr algn="l">
              <a:lnSpc>
                <a:spcPts val="4599"/>
              </a:lnSpc>
            </a:pPr>
            <a:r>
              <a:rPr lang="en-US" sz="2299">
                <a:solidFill>
                  <a:srgbClr val="FFFFFF"/>
                </a:solidFill>
                <a:latin typeface="Gotham"/>
                <a:ea typeface="Gotham"/>
                <a:cs typeface="Gotham"/>
                <a:sym typeface="Gotham"/>
              </a:rPr>
              <a:t>ECJ states that;</a:t>
            </a:r>
          </a:p>
          <a:p>
            <a:pPr algn="l">
              <a:lnSpc>
                <a:spcPts val="4599"/>
              </a:lnSpc>
            </a:pPr>
            <a:r>
              <a:rPr lang="en-US" sz="2299">
                <a:solidFill>
                  <a:srgbClr val="FFFFFF"/>
                </a:solidFill>
                <a:latin typeface="Gotham"/>
                <a:ea typeface="Gotham"/>
                <a:cs typeface="Gotham"/>
                <a:sym typeface="Gotham"/>
              </a:rPr>
              <a:t>“Precise Knowledge" of market trends ⟶ necessary </a:t>
            </a:r>
          </a:p>
          <a:p>
            <a:pPr algn="l" marL="496567" indent="-248284" lvl="1">
              <a:lnSpc>
                <a:spcPts val="4599"/>
              </a:lnSpc>
              <a:buFont typeface="Arial"/>
              <a:buChar char="•"/>
            </a:pPr>
            <a:r>
              <a:rPr lang="en-US" b="true" sz="2299">
                <a:solidFill>
                  <a:srgbClr val="FFFFFF"/>
                </a:solidFill>
                <a:latin typeface="Gotham Bold"/>
                <a:ea typeface="Gotham Bold"/>
                <a:cs typeface="Gotham Bold"/>
                <a:sym typeface="Gotham Bold"/>
              </a:rPr>
              <a:t>Burden</a:t>
            </a:r>
            <a:r>
              <a:rPr lang="en-US" sz="2299">
                <a:solidFill>
                  <a:srgbClr val="FFFFFF"/>
                </a:solidFill>
                <a:latin typeface="Gotham"/>
                <a:ea typeface="Gotham"/>
                <a:cs typeface="Gotham"/>
                <a:sym typeface="Gotham"/>
              </a:rPr>
              <a:t>: 0.5 unit per ton is not excessive compared to the total value of goods.</a:t>
            </a:r>
          </a:p>
          <a:p>
            <a:pPr algn="l" marL="496567" indent="-248284" lvl="1">
              <a:lnSpc>
                <a:spcPts val="4599"/>
              </a:lnSpc>
              <a:buFont typeface="Arial"/>
              <a:buChar char="•"/>
            </a:pPr>
            <a:r>
              <a:rPr lang="en-US" b="true" sz="2299">
                <a:solidFill>
                  <a:srgbClr val="FFFFFF"/>
                </a:solidFill>
                <a:latin typeface="Gotham Bold"/>
                <a:ea typeface="Gotham Bold"/>
                <a:cs typeface="Gotham Bold"/>
                <a:sym typeface="Gotham Bold"/>
              </a:rPr>
              <a:t>Protection</a:t>
            </a:r>
            <a:r>
              <a:rPr lang="en-US" sz="2299">
                <a:solidFill>
                  <a:srgbClr val="FFFFFF"/>
                </a:solidFill>
                <a:latin typeface="Gotham"/>
                <a:ea typeface="Gotham"/>
                <a:cs typeface="Gotham"/>
                <a:sym typeface="Gotham"/>
              </a:rPr>
              <a:t>: Traders are protected by "Force Majeure" clauses ⟶ deposit is not forfeited if failure is not their fault.</a:t>
            </a:r>
          </a:p>
        </p:txBody>
      </p:sp>
      <p:sp>
        <p:nvSpPr>
          <p:cNvPr name="TextBox 8" id="8"/>
          <p:cNvSpPr txBox="true"/>
          <p:nvPr/>
        </p:nvSpPr>
        <p:spPr>
          <a:xfrm rot="0">
            <a:off x="1028700" y="2802234"/>
            <a:ext cx="10267554" cy="1292862"/>
          </a:xfrm>
          <a:prstGeom prst="rect">
            <a:avLst/>
          </a:prstGeom>
        </p:spPr>
        <p:txBody>
          <a:bodyPr anchor="t" rtlCol="false" tIns="0" lIns="0" bIns="0" rIns="0">
            <a:spAutoFit/>
          </a:bodyPr>
          <a:lstStyle/>
          <a:p>
            <a:pPr algn="l">
              <a:lnSpc>
                <a:spcPts val="5999"/>
              </a:lnSpc>
            </a:pPr>
            <a:r>
              <a:rPr lang="en-US" sz="2999" b="true">
                <a:solidFill>
                  <a:srgbClr val="FFFFFF"/>
                </a:solidFill>
                <a:latin typeface="Gotham Bold"/>
                <a:ea typeface="Gotham Bold"/>
                <a:cs typeface="Gotham Bold"/>
                <a:sym typeface="Gotham Bold"/>
              </a:rPr>
              <a:t>1. Purpose of the Deposit</a:t>
            </a:r>
          </a:p>
          <a:p>
            <a:pPr algn="l" marL="496567" indent="-248284" lvl="1">
              <a:lnSpc>
                <a:spcPts val="4599"/>
              </a:lnSpc>
              <a:buFont typeface="Arial"/>
              <a:buChar char="•"/>
            </a:pPr>
            <a:r>
              <a:rPr lang="en-US" sz="2299">
                <a:solidFill>
                  <a:srgbClr val="FFFFFF"/>
                </a:solidFill>
                <a:latin typeface="Gotham"/>
                <a:ea typeface="Gotham"/>
                <a:cs typeface="Gotham"/>
                <a:sym typeface="Gotham"/>
              </a:rPr>
              <a:t>To </a:t>
            </a:r>
            <a:r>
              <a:rPr lang="en-US" sz="2299">
                <a:solidFill>
                  <a:srgbClr val="FFFFFF"/>
                </a:solidFill>
                <a:latin typeface="Gotham"/>
                <a:ea typeface="Gotham"/>
                <a:cs typeface="Gotham"/>
                <a:sym typeface="Gotham"/>
              </a:rPr>
              <a:t>guarantee that</a:t>
            </a:r>
            <a:r>
              <a:rPr lang="en-US" sz="2299">
                <a:solidFill>
                  <a:srgbClr val="FFFFFF"/>
                </a:solidFill>
                <a:latin typeface="Gotham"/>
                <a:ea typeface="Gotham"/>
                <a:cs typeface="Gotham"/>
                <a:sym typeface="Gotham"/>
              </a:rPr>
              <a:t> imports/exports are actually effected.</a:t>
            </a:r>
          </a:p>
        </p:txBody>
      </p:sp>
      <p:sp>
        <p:nvSpPr>
          <p:cNvPr name="TextBox 9" id="9"/>
          <p:cNvSpPr txBox="true"/>
          <p:nvPr/>
        </p:nvSpPr>
        <p:spPr>
          <a:xfrm rot="0">
            <a:off x="4726168" y="8823071"/>
            <a:ext cx="7854752" cy="518796"/>
          </a:xfrm>
          <a:prstGeom prst="rect">
            <a:avLst/>
          </a:prstGeom>
        </p:spPr>
        <p:txBody>
          <a:bodyPr anchor="t" rtlCol="false" tIns="0" lIns="0" bIns="0" rIns="0">
            <a:spAutoFit/>
          </a:bodyPr>
          <a:lstStyle/>
          <a:p>
            <a:pPr algn="l">
              <a:lnSpc>
                <a:spcPts val="4599"/>
              </a:lnSpc>
            </a:pPr>
            <a:r>
              <a:rPr lang="en-US" sz="2299">
                <a:solidFill>
                  <a:srgbClr val="FFFFFF"/>
                </a:solidFill>
                <a:latin typeface="Gotham"/>
                <a:ea typeface="Gotham"/>
                <a:cs typeface="Gotham"/>
                <a:sym typeface="Gotham"/>
              </a:rPr>
              <a:t>“</a:t>
            </a:r>
            <a:r>
              <a:rPr lang="en-US" sz="2299" i="true">
                <a:solidFill>
                  <a:srgbClr val="FFFFFF"/>
                </a:solidFill>
                <a:latin typeface="Gotham Italics"/>
                <a:ea typeface="Gotham Italics"/>
                <a:cs typeface="Gotham Italics"/>
                <a:sym typeface="Gotham Italics"/>
              </a:rPr>
              <a:t>Deposit System</a:t>
            </a:r>
            <a:r>
              <a:rPr lang="en-US" sz="2299">
                <a:solidFill>
                  <a:srgbClr val="FFFFFF"/>
                </a:solidFill>
                <a:latin typeface="Gotham"/>
                <a:ea typeface="Gotham"/>
                <a:cs typeface="Gotham"/>
                <a:sym typeface="Gotham"/>
              </a:rPr>
              <a:t>”</a:t>
            </a:r>
            <a:r>
              <a:rPr lang="en-US" sz="2299">
                <a:solidFill>
                  <a:srgbClr val="FFFFFF"/>
                </a:solidFill>
                <a:latin typeface="Gotham"/>
                <a:ea typeface="Gotham"/>
                <a:cs typeface="Gotham"/>
                <a:sym typeface="Gotham"/>
              </a:rPr>
              <a:t> do</a:t>
            </a:r>
            <a:r>
              <a:rPr lang="en-US" sz="2299">
                <a:solidFill>
                  <a:srgbClr val="FFFFFF"/>
                </a:solidFill>
                <a:latin typeface="Gotham"/>
                <a:ea typeface="Gotham"/>
                <a:cs typeface="Gotham"/>
                <a:sym typeface="Gotham"/>
              </a:rPr>
              <a:t>e</a:t>
            </a:r>
            <a:r>
              <a:rPr lang="en-US" sz="2299">
                <a:solidFill>
                  <a:srgbClr val="FFFFFF"/>
                </a:solidFill>
                <a:latin typeface="Gotham"/>
                <a:ea typeface="Gotham"/>
                <a:cs typeface="Gotham"/>
                <a:sym typeface="Gotham"/>
              </a:rPr>
              <a:t>s not </a:t>
            </a:r>
            <a:r>
              <a:rPr lang="en-US" sz="2299">
                <a:solidFill>
                  <a:srgbClr val="FFFFFF"/>
                </a:solidFill>
                <a:latin typeface="Gotham"/>
                <a:ea typeface="Gotham"/>
                <a:cs typeface="Gotham"/>
                <a:sym typeface="Gotham"/>
              </a:rPr>
              <a:t>v</a:t>
            </a:r>
            <a:r>
              <a:rPr lang="en-US" sz="2299">
                <a:solidFill>
                  <a:srgbClr val="FFFFFF"/>
                </a:solidFill>
                <a:latin typeface="Gotham"/>
                <a:ea typeface="Gotham"/>
                <a:cs typeface="Gotham"/>
                <a:sym typeface="Gotham"/>
              </a:rPr>
              <a:t>i</a:t>
            </a:r>
            <a:r>
              <a:rPr lang="en-US" sz="2299">
                <a:solidFill>
                  <a:srgbClr val="FFFFFF"/>
                </a:solidFill>
                <a:latin typeface="Gotham"/>
                <a:ea typeface="Gotham"/>
                <a:cs typeface="Gotham"/>
                <a:sym typeface="Gotham"/>
              </a:rPr>
              <a:t>ola</a:t>
            </a:r>
            <a:r>
              <a:rPr lang="en-US" sz="2299">
                <a:solidFill>
                  <a:srgbClr val="FFFFFF"/>
                </a:solidFill>
                <a:latin typeface="Gotham"/>
                <a:ea typeface="Gotham"/>
                <a:cs typeface="Gotham"/>
                <a:sym typeface="Gotham"/>
              </a:rPr>
              <a:t>te f</a:t>
            </a:r>
            <a:r>
              <a:rPr lang="en-US" sz="2299">
                <a:solidFill>
                  <a:srgbClr val="FFFFFF"/>
                </a:solidFill>
                <a:latin typeface="Gotham"/>
                <a:ea typeface="Gotham"/>
                <a:cs typeface="Gotham"/>
                <a:sym typeface="Gotham"/>
              </a:rPr>
              <a:t>und</a:t>
            </a:r>
            <a:r>
              <a:rPr lang="en-US" sz="2299">
                <a:solidFill>
                  <a:srgbClr val="FFFFFF"/>
                </a:solidFill>
                <a:latin typeface="Gotham"/>
                <a:ea typeface="Gotham"/>
                <a:cs typeface="Gotham"/>
                <a:sym typeface="Gotham"/>
              </a:rPr>
              <a:t>a</a:t>
            </a:r>
            <a:r>
              <a:rPr lang="en-US" sz="2299">
                <a:solidFill>
                  <a:srgbClr val="FFFFFF"/>
                </a:solidFill>
                <a:latin typeface="Gotham"/>
                <a:ea typeface="Gotham"/>
                <a:cs typeface="Gotham"/>
                <a:sym typeface="Gotham"/>
              </a:rPr>
              <a:t>m</a:t>
            </a:r>
            <a:r>
              <a:rPr lang="en-US" sz="2299">
                <a:solidFill>
                  <a:srgbClr val="FFFFFF"/>
                </a:solidFill>
                <a:latin typeface="Gotham"/>
                <a:ea typeface="Gotham"/>
                <a:cs typeface="Gotham"/>
                <a:sym typeface="Gotham"/>
              </a:rPr>
              <a:t>ent</a:t>
            </a:r>
            <a:r>
              <a:rPr lang="en-US" sz="2299">
                <a:solidFill>
                  <a:srgbClr val="FFFFFF"/>
                </a:solidFill>
                <a:latin typeface="Gotham"/>
                <a:ea typeface="Gotham"/>
                <a:cs typeface="Gotham"/>
                <a:sym typeface="Gotham"/>
              </a:rPr>
              <a:t>al</a:t>
            </a:r>
            <a:r>
              <a:rPr lang="en-US" sz="2299">
                <a:solidFill>
                  <a:srgbClr val="FFFFFF"/>
                </a:solidFill>
                <a:latin typeface="Gotham"/>
                <a:ea typeface="Gotham"/>
                <a:cs typeface="Gotham"/>
                <a:sym typeface="Gotham"/>
              </a:rPr>
              <a:t> </a:t>
            </a:r>
            <a:r>
              <a:rPr lang="en-US" sz="2299">
                <a:solidFill>
                  <a:srgbClr val="FFFFFF"/>
                </a:solidFill>
                <a:latin typeface="Gotham"/>
                <a:ea typeface="Gotham"/>
                <a:cs typeface="Gotham"/>
                <a:sym typeface="Gotham"/>
              </a:rPr>
              <a:t>rig</a:t>
            </a:r>
            <a:r>
              <a:rPr lang="en-US" sz="2299">
                <a:solidFill>
                  <a:srgbClr val="FFFFFF"/>
                </a:solidFill>
                <a:latin typeface="Gotham"/>
                <a:ea typeface="Gotham"/>
                <a:cs typeface="Gotham"/>
                <a:sym typeface="Gotham"/>
              </a:rPr>
              <a:t>ht</a:t>
            </a:r>
            <a:r>
              <a:rPr lang="en-US" sz="2299">
                <a:solidFill>
                  <a:srgbClr val="FFFFFF"/>
                </a:solidFill>
                <a:latin typeface="Gotham"/>
                <a:ea typeface="Gotham"/>
                <a:cs typeface="Gotham"/>
                <a:sym typeface="Gotham"/>
              </a:rPr>
              <a:t>s</a:t>
            </a:r>
            <a:r>
              <a:rPr lang="en-US" sz="2299">
                <a:solidFill>
                  <a:srgbClr val="FFFFFF"/>
                </a:solidFill>
                <a:latin typeface="Gotham"/>
                <a:ea typeface="Gotham"/>
                <a:cs typeface="Gotham"/>
                <a:sym typeface="Gotham"/>
              </a:rPr>
              <a:t>.</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2151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17000"/>
            </a:blip>
            <a:stretch>
              <a:fillRect l="0" t="-9222" r="0" b="-9222"/>
            </a:stretch>
          </a:blipFill>
          <a:ln cap="sq">
            <a:noFill/>
            <a:prstDash val="sysDot"/>
            <a:miter/>
          </a:ln>
        </p:spPr>
      </p:sp>
      <p:sp>
        <p:nvSpPr>
          <p:cNvPr name="Freeform 3" id="3"/>
          <p:cNvSpPr/>
          <p:nvPr/>
        </p:nvSpPr>
        <p:spPr>
          <a:xfrm flipH="false" flipV="false" rot="0">
            <a:off x="1028700" y="461470"/>
            <a:ext cx="227930" cy="203479"/>
          </a:xfrm>
          <a:custGeom>
            <a:avLst/>
            <a:gdLst/>
            <a:ahLst/>
            <a:cxnLst/>
            <a:rect r="r" b="b" t="t" l="l"/>
            <a:pathLst>
              <a:path h="203479" w="227930">
                <a:moveTo>
                  <a:pt x="0" y="0"/>
                </a:moveTo>
                <a:lnTo>
                  <a:pt x="227930" y="0"/>
                </a:lnTo>
                <a:lnTo>
                  <a:pt x="227930" y="203479"/>
                </a:lnTo>
                <a:lnTo>
                  <a:pt x="0" y="2034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304391" y="423370"/>
            <a:ext cx="1905438" cy="273685"/>
          </a:xfrm>
          <a:prstGeom prst="rect">
            <a:avLst/>
          </a:prstGeom>
        </p:spPr>
        <p:txBody>
          <a:bodyPr anchor="t" rtlCol="false" tIns="0" lIns="0" bIns="0" rIns="0">
            <a:spAutoFit/>
          </a:bodyPr>
          <a:lstStyle/>
          <a:p>
            <a:pPr algn="l">
              <a:lnSpc>
                <a:spcPts val="2239"/>
              </a:lnSpc>
            </a:pPr>
            <a:r>
              <a:rPr lang="en-US" sz="1599">
                <a:solidFill>
                  <a:srgbClr val="FFFFFF"/>
                </a:solidFill>
                <a:latin typeface="Gotham"/>
                <a:ea typeface="Gotham"/>
                <a:cs typeface="Gotham"/>
                <a:sym typeface="Gotham"/>
              </a:rPr>
              <a:t>C-11/70</a:t>
            </a:r>
          </a:p>
        </p:txBody>
      </p:sp>
      <p:sp>
        <p:nvSpPr>
          <p:cNvPr name="TextBox 5" id="5"/>
          <p:cNvSpPr txBox="true"/>
          <p:nvPr/>
        </p:nvSpPr>
        <p:spPr>
          <a:xfrm rot="0">
            <a:off x="5060040" y="904875"/>
            <a:ext cx="8167921" cy="1148297"/>
          </a:xfrm>
          <a:prstGeom prst="rect">
            <a:avLst/>
          </a:prstGeom>
        </p:spPr>
        <p:txBody>
          <a:bodyPr anchor="t" rtlCol="false" tIns="0" lIns="0" bIns="0" rIns="0">
            <a:spAutoFit/>
          </a:bodyPr>
          <a:lstStyle/>
          <a:p>
            <a:pPr algn="ctr">
              <a:lnSpc>
                <a:spcPts val="9420"/>
              </a:lnSpc>
              <a:spcBef>
                <a:spcPct val="0"/>
              </a:spcBef>
            </a:pPr>
            <a:r>
              <a:rPr lang="en-US" b="true" sz="6728">
                <a:solidFill>
                  <a:srgbClr val="FFFFFF"/>
                </a:solidFill>
                <a:latin typeface="Cormorant Garamond Bold"/>
                <a:ea typeface="Cormorant Garamond Bold"/>
                <a:cs typeface="Cormorant Garamond Bold"/>
                <a:sym typeface="Cormorant Garamond Bold"/>
              </a:rPr>
              <a:t>Judgment</a:t>
            </a:r>
          </a:p>
        </p:txBody>
      </p:sp>
      <p:sp>
        <p:nvSpPr>
          <p:cNvPr name="TextBox 6" id="6"/>
          <p:cNvSpPr txBox="true"/>
          <p:nvPr/>
        </p:nvSpPr>
        <p:spPr>
          <a:xfrm rot="0">
            <a:off x="5314571" y="2399012"/>
            <a:ext cx="7172127" cy="639446"/>
          </a:xfrm>
          <a:prstGeom prst="rect">
            <a:avLst/>
          </a:prstGeom>
        </p:spPr>
        <p:txBody>
          <a:bodyPr anchor="t" rtlCol="false" tIns="0" lIns="0" bIns="0" rIns="0">
            <a:spAutoFit/>
          </a:bodyPr>
          <a:lstStyle/>
          <a:p>
            <a:pPr algn="ctr">
              <a:lnSpc>
                <a:spcPts val="5179"/>
              </a:lnSpc>
              <a:spcBef>
                <a:spcPct val="0"/>
              </a:spcBef>
            </a:pPr>
            <a:r>
              <a:rPr lang="en-US" b="true" sz="3699">
                <a:solidFill>
                  <a:srgbClr val="FFFFFF"/>
                </a:solidFill>
                <a:latin typeface="Gotham Bold"/>
                <a:ea typeface="Gotham Bold"/>
                <a:cs typeface="Gotham Bold"/>
                <a:sym typeface="Gotham Bold"/>
              </a:rPr>
              <a:t>Supremacy over Constitutions</a:t>
            </a:r>
          </a:p>
        </p:txBody>
      </p:sp>
      <p:sp>
        <p:nvSpPr>
          <p:cNvPr name="TextBox 7" id="7"/>
          <p:cNvSpPr txBox="true"/>
          <p:nvPr/>
        </p:nvSpPr>
        <p:spPr>
          <a:xfrm rot="0">
            <a:off x="1028700" y="4174702"/>
            <a:ext cx="16230600" cy="1906907"/>
          </a:xfrm>
          <a:prstGeom prst="rect">
            <a:avLst/>
          </a:prstGeom>
        </p:spPr>
        <p:txBody>
          <a:bodyPr anchor="t" rtlCol="false" tIns="0" lIns="0" bIns="0" rIns="0">
            <a:spAutoFit/>
          </a:bodyPr>
          <a:lstStyle/>
          <a:p>
            <a:pPr algn="l">
              <a:lnSpc>
                <a:spcPts val="5999"/>
              </a:lnSpc>
            </a:pPr>
            <a:r>
              <a:rPr lang="en-US" sz="2999" b="true">
                <a:solidFill>
                  <a:srgbClr val="FFFFFF"/>
                </a:solidFill>
                <a:latin typeface="Gotham Bold"/>
                <a:ea typeface="Gotham Bold"/>
                <a:cs typeface="Gotham Bold"/>
                <a:sym typeface="Gotham Bold"/>
              </a:rPr>
              <a:t> The "Independent Source" of Law:</a:t>
            </a:r>
          </a:p>
          <a:p>
            <a:pPr algn="l" marL="518157" indent="-259078" lvl="1">
              <a:lnSpc>
                <a:spcPts val="4799"/>
              </a:lnSpc>
              <a:buFont typeface="Arial"/>
              <a:buChar char="•"/>
            </a:pPr>
            <a:r>
              <a:rPr lang="en-US" sz="2399">
                <a:solidFill>
                  <a:srgbClr val="FFFFFF"/>
                </a:solidFill>
                <a:latin typeface="Gotham"/>
                <a:ea typeface="Gotham"/>
                <a:cs typeface="Gotham"/>
                <a:sym typeface="Gotham"/>
              </a:rPr>
              <a:t>Law stemming from the Treaty is an independent source.</a:t>
            </a:r>
          </a:p>
          <a:p>
            <a:pPr algn="l" marL="518157" indent="-259078" lvl="1">
              <a:lnSpc>
                <a:spcPts val="4799"/>
              </a:lnSpc>
              <a:buFont typeface="Arial"/>
              <a:buChar char="•"/>
            </a:pPr>
            <a:r>
              <a:rPr lang="en-US" sz="2399">
                <a:solidFill>
                  <a:srgbClr val="FFFFFF"/>
                </a:solidFill>
                <a:latin typeface="Gotham"/>
                <a:ea typeface="Gotham"/>
                <a:cs typeface="Gotham"/>
                <a:sym typeface="Gotham"/>
              </a:rPr>
              <a:t>It cannot be overridden by rules of national law, however framed.</a:t>
            </a:r>
          </a:p>
        </p:txBody>
      </p:sp>
      <p:sp>
        <p:nvSpPr>
          <p:cNvPr name="Freeform 8" id="8"/>
          <p:cNvSpPr/>
          <p:nvPr/>
        </p:nvSpPr>
        <p:spPr>
          <a:xfrm flipH="false" flipV="false" rot="0">
            <a:off x="729999" y="3260512"/>
            <a:ext cx="279651" cy="266431"/>
          </a:xfrm>
          <a:custGeom>
            <a:avLst/>
            <a:gdLst/>
            <a:ahLst/>
            <a:cxnLst/>
            <a:rect r="r" b="b" t="t" l="l"/>
            <a:pathLst>
              <a:path h="266431" w="279651">
                <a:moveTo>
                  <a:pt x="0" y="0"/>
                </a:moveTo>
                <a:lnTo>
                  <a:pt x="279651" y="0"/>
                </a:lnTo>
                <a:lnTo>
                  <a:pt x="279651" y="266431"/>
                </a:lnTo>
                <a:lnTo>
                  <a:pt x="0" y="266431"/>
                </a:lnTo>
                <a:lnTo>
                  <a:pt x="0" y="0"/>
                </a:lnTo>
                <a:close/>
              </a:path>
            </a:pathLst>
          </a:custGeom>
          <a:blipFill>
            <a:blip r:embed="rId5"/>
            <a:stretch>
              <a:fillRect l="0" t="0" r="0" b="0"/>
            </a:stretch>
          </a:blipFill>
        </p:spPr>
      </p:sp>
      <p:sp>
        <p:nvSpPr>
          <p:cNvPr name="TextBox 9" id="9"/>
          <p:cNvSpPr txBox="true"/>
          <p:nvPr/>
        </p:nvSpPr>
        <p:spPr>
          <a:xfrm rot="0">
            <a:off x="1028700" y="3132183"/>
            <a:ext cx="16511092" cy="484721"/>
          </a:xfrm>
          <a:prstGeom prst="rect">
            <a:avLst/>
          </a:prstGeom>
        </p:spPr>
        <p:txBody>
          <a:bodyPr anchor="t" rtlCol="false" tIns="0" lIns="0" bIns="0" rIns="0">
            <a:spAutoFit/>
          </a:bodyPr>
          <a:lstStyle/>
          <a:p>
            <a:pPr algn="l">
              <a:lnSpc>
                <a:spcPts val="4145"/>
              </a:lnSpc>
            </a:pPr>
            <a:r>
              <a:rPr lang="en-US" sz="2072" i="true">
                <a:solidFill>
                  <a:srgbClr val="FFFFFF"/>
                </a:solidFill>
                <a:latin typeface="Gotham Italics"/>
                <a:ea typeface="Gotham Italics"/>
                <a:cs typeface="Gotham Italics"/>
                <a:sym typeface="Gotham Italics"/>
              </a:rPr>
              <a:t>“The v</a:t>
            </a:r>
            <a:r>
              <a:rPr lang="en-US" sz="2072" i="true">
                <a:solidFill>
                  <a:srgbClr val="FFFFFF"/>
                </a:solidFill>
                <a:latin typeface="Gotham Italics"/>
                <a:ea typeface="Gotham Italics"/>
                <a:cs typeface="Gotham Italics"/>
                <a:sym typeface="Gotham Italics"/>
              </a:rPr>
              <a:t>alidity of measures adopted by Community institutions can only be judged in the light of Community law” </a:t>
            </a:r>
            <a:r>
              <a:rPr lang="en-US" sz="2072">
                <a:solidFill>
                  <a:srgbClr val="FFFFFF"/>
                </a:solidFill>
                <a:latin typeface="Gotham"/>
                <a:ea typeface="Gotham"/>
                <a:cs typeface="Gotham"/>
                <a:sym typeface="Gotham"/>
              </a:rPr>
              <a:t>(p. 1134, par 3)</a:t>
            </a:r>
          </a:p>
        </p:txBody>
      </p:sp>
      <p:sp>
        <p:nvSpPr>
          <p:cNvPr name="TextBox 10" id="10"/>
          <p:cNvSpPr txBox="true"/>
          <p:nvPr/>
        </p:nvSpPr>
        <p:spPr>
          <a:xfrm rot="0">
            <a:off x="1028700" y="6643584"/>
            <a:ext cx="16230600" cy="2055497"/>
          </a:xfrm>
          <a:prstGeom prst="rect">
            <a:avLst/>
          </a:prstGeom>
        </p:spPr>
        <p:txBody>
          <a:bodyPr anchor="t" rtlCol="false" tIns="0" lIns="0" bIns="0" rIns="0">
            <a:spAutoFit/>
          </a:bodyPr>
          <a:lstStyle/>
          <a:p>
            <a:pPr algn="ctr">
              <a:lnSpc>
                <a:spcPts val="5999"/>
              </a:lnSpc>
            </a:pPr>
            <a:r>
              <a:rPr lang="en-US" sz="2999" b="true">
                <a:solidFill>
                  <a:srgbClr val="FFFFFF"/>
                </a:solidFill>
                <a:latin typeface="Gotham Bold"/>
                <a:ea typeface="Gotham Bold"/>
                <a:cs typeface="Gotham Bold"/>
                <a:sym typeface="Gotham Bold"/>
              </a:rPr>
              <a:t>Key Declaration </a:t>
            </a:r>
          </a:p>
          <a:p>
            <a:pPr algn="ctr">
              <a:lnSpc>
                <a:spcPts val="3359"/>
              </a:lnSpc>
            </a:pPr>
            <a:r>
              <a:rPr lang="en-US" sz="2399" i="true">
                <a:solidFill>
                  <a:srgbClr val="FFFFFF"/>
                </a:solidFill>
                <a:latin typeface="Gotham Italics"/>
                <a:ea typeface="Gotham Italics"/>
                <a:cs typeface="Gotham Italics"/>
                <a:sym typeface="Gotham Italics"/>
              </a:rPr>
              <a:t> “The validity of a Community measure or its effect within a Member State cannot be affected by allegations that it runs counter to either fundamental rights as formulated by the constitution of that State or the principles of a national constitutional structure.” (p. 1134, par 3)</a:t>
            </a:r>
          </a:p>
        </p:txBody>
      </p:sp>
      <p:sp>
        <p:nvSpPr>
          <p:cNvPr name="Freeform 11" id="11"/>
          <p:cNvSpPr/>
          <p:nvPr/>
        </p:nvSpPr>
        <p:spPr>
          <a:xfrm flipH="false" flipV="false" rot="0">
            <a:off x="1644927" y="7481101"/>
            <a:ext cx="279651" cy="266431"/>
          </a:xfrm>
          <a:custGeom>
            <a:avLst/>
            <a:gdLst/>
            <a:ahLst/>
            <a:cxnLst/>
            <a:rect r="r" b="b" t="t" l="l"/>
            <a:pathLst>
              <a:path h="266431" w="279651">
                <a:moveTo>
                  <a:pt x="0" y="0"/>
                </a:moveTo>
                <a:lnTo>
                  <a:pt x="279651" y="0"/>
                </a:lnTo>
                <a:lnTo>
                  <a:pt x="279651" y="266432"/>
                </a:lnTo>
                <a:lnTo>
                  <a:pt x="0" y="266432"/>
                </a:lnTo>
                <a:lnTo>
                  <a:pt x="0" y="0"/>
                </a:lnTo>
                <a:close/>
              </a:path>
            </a:pathLst>
          </a:custGeom>
          <a:blipFill>
            <a:blip r:embed="rId5"/>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2151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17000"/>
            </a:blip>
            <a:stretch>
              <a:fillRect l="0" t="-9222" r="0" b="-9222"/>
            </a:stretch>
          </a:blipFill>
          <a:ln cap="sq">
            <a:noFill/>
            <a:prstDash val="sysDot"/>
            <a:miter/>
          </a:ln>
        </p:spPr>
      </p:sp>
      <p:sp>
        <p:nvSpPr>
          <p:cNvPr name="Freeform 3" id="3"/>
          <p:cNvSpPr/>
          <p:nvPr/>
        </p:nvSpPr>
        <p:spPr>
          <a:xfrm flipH="false" flipV="false" rot="0">
            <a:off x="1028700" y="461470"/>
            <a:ext cx="227930" cy="203479"/>
          </a:xfrm>
          <a:custGeom>
            <a:avLst/>
            <a:gdLst/>
            <a:ahLst/>
            <a:cxnLst/>
            <a:rect r="r" b="b" t="t" l="l"/>
            <a:pathLst>
              <a:path h="203479" w="227930">
                <a:moveTo>
                  <a:pt x="0" y="0"/>
                </a:moveTo>
                <a:lnTo>
                  <a:pt x="227930" y="0"/>
                </a:lnTo>
                <a:lnTo>
                  <a:pt x="227930" y="203479"/>
                </a:lnTo>
                <a:lnTo>
                  <a:pt x="0" y="2034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650769" y="6317948"/>
            <a:ext cx="6531186" cy="3086100"/>
            <a:chOff x="0" y="0"/>
            <a:chExt cx="1720148" cy="812800"/>
          </a:xfrm>
        </p:grpSpPr>
        <p:sp>
          <p:nvSpPr>
            <p:cNvPr name="Freeform 5" id="5"/>
            <p:cNvSpPr/>
            <p:nvPr/>
          </p:nvSpPr>
          <p:spPr>
            <a:xfrm flipH="false" flipV="false" rot="0">
              <a:off x="0" y="0"/>
              <a:ext cx="1720148" cy="812800"/>
            </a:xfrm>
            <a:custGeom>
              <a:avLst/>
              <a:gdLst/>
              <a:ahLst/>
              <a:cxnLst/>
              <a:rect r="r" b="b" t="t" l="l"/>
              <a:pathLst>
                <a:path h="812800" w="1720148">
                  <a:moveTo>
                    <a:pt x="1720148" y="406400"/>
                  </a:moveTo>
                  <a:lnTo>
                    <a:pt x="1313748" y="0"/>
                  </a:lnTo>
                  <a:lnTo>
                    <a:pt x="1313748" y="203200"/>
                  </a:lnTo>
                  <a:lnTo>
                    <a:pt x="0" y="203200"/>
                  </a:lnTo>
                  <a:lnTo>
                    <a:pt x="0" y="609600"/>
                  </a:lnTo>
                  <a:lnTo>
                    <a:pt x="1313748" y="609600"/>
                  </a:lnTo>
                  <a:lnTo>
                    <a:pt x="1313748" y="812800"/>
                  </a:lnTo>
                  <a:lnTo>
                    <a:pt x="1720148" y="406400"/>
                  </a:lnTo>
                  <a:close/>
                </a:path>
              </a:pathLst>
            </a:custGeom>
            <a:solidFill>
              <a:srgbClr val="FFD853"/>
            </a:solidFill>
          </p:spPr>
        </p:sp>
        <p:sp>
          <p:nvSpPr>
            <p:cNvPr name="TextBox 6" id="6"/>
            <p:cNvSpPr txBox="true"/>
            <p:nvPr/>
          </p:nvSpPr>
          <p:spPr>
            <a:xfrm>
              <a:off x="0" y="165100"/>
              <a:ext cx="1618548" cy="444500"/>
            </a:xfrm>
            <a:prstGeom prst="rect">
              <a:avLst/>
            </a:prstGeom>
          </p:spPr>
          <p:txBody>
            <a:bodyPr anchor="ctr" rtlCol="false" tIns="50800" lIns="50800" bIns="50800" rIns="50800"/>
            <a:lstStyle/>
            <a:p>
              <a:pPr algn="ctr">
                <a:lnSpc>
                  <a:spcPts val="2239"/>
                </a:lnSpc>
              </a:pPr>
              <a:r>
                <a:rPr lang="en-US" sz="1599">
                  <a:solidFill>
                    <a:srgbClr val="000000"/>
                  </a:solidFill>
                  <a:latin typeface="Gotham"/>
                  <a:ea typeface="Gotham"/>
                  <a:cs typeface="Gotham"/>
                  <a:sym typeface="Gotham"/>
                </a:rPr>
                <a:t>The judicial foundation for the rule that </a:t>
              </a:r>
              <a:r>
                <a:rPr lang="en-US" sz="1599" i="true">
                  <a:solidFill>
                    <a:srgbClr val="000000"/>
                  </a:solidFill>
                  <a:latin typeface="Gotham Italics"/>
                  <a:ea typeface="Gotham Italics"/>
                  <a:cs typeface="Gotham Italics"/>
                  <a:sym typeface="Gotham Italics"/>
                </a:rPr>
                <a:t>EU law </a:t>
              </a:r>
              <a:r>
                <a:rPr lang="en-US" sz="1599" i="true">
                  <a:solidFill>
                    <a:srgbClr val="000000"/>
                  </a:solidFill>
                  <a:latin typeface="Gotham Italics"/>
                  <a:ea typeface="Gotham Italics"/>
                  <a:cs typeface="Gotham Italics"/>
                  <a:sym typeface="Gotham Italics"/>
                </a:rPr>
                <a:t>prevails</a:t>
              </a:r>
              <a:r>
                <a:rPr lang="en-US" sz="1599">
                  <a:solidFill>
                    <a:srgbClr val="000000"/>
                  </a:solidFill>
                  <a:latin typeface="Gotham"/>
                  <a:ea typeface="Gotham"/>
                  <a:cs typeface="Gotham"/>
                  <a:sym typeface="Gotham"/>
                </a:rPr>
                <a:t> over all conflicting national law, including constitutional law!</a:t>
              </a:r>
            </a:p>
          </p:txBody>
        </p:sp>
      </p:grpSp>
      <p:grpSp>
        <p:nvGrpSpPr>
          <p:cNvPr name="Group 7" id="7"/>
          <p:cNvGrpSpPr/>
          <p:nvPr/>
        </p:nvGrpSpPr>
        <p:grpSpPr>
          <a:xfrm rot="0">
            <a:off x="10048222" y="2959540"/>
            <a:ext cx="6419533" cy="3086100"/>
            <a:chOff x="0" y="0"/>
            <a:chExt cx="1347309" cy="647700"/>
          </a:xfrm>
        </p:grpSpPr>
        <p:sp>
          <p:nvSpPr>
            <p:cNvPr name="Freeform 8" id="8"/>
            <p:cNvSpPr/>
            <p:nvPr/>
          </p:nvSpPr>
          <p:spPr>
            <a:xfrm flipH="false" flipV="false" rot="0">
              <a:off x="0" y="0"/>
              <a:ext cx="1347309" cy="647700"/>
            </a:xfrm>
            <a:custGeom>
              <a:avLst/>
              <a:gdLst/>
              <a:ahLst/>
              <a:cxnLst/>
              <a:rect r="r" b="b" t="t" l="l"/>
              <a:pathLst>
                <a:path h="647700" w="1347309">
                  <a:moveTo>
                    <a:pt x="239386" y="167160"/>
                  </a:moveTo>
                  <a:lnTo>
                    <a:pt x="1347309" y="167160"/>
                  </a:lnTo>
                  <a:lnTo>
                    <a:pt x="1347309" y="480479"/>
                  </a:lnTo>
                  <a:lnTo>
                    <a:pt x="239373" y="480479"/>
                  </a:lnTo>
                  <a:lnTo>
                    <a:pt x="302255" y="647700"/>
                  </a:lnTo>
                  <a:lnTo>
                    <a:pt x="0" y="323850"/>
                  </a:lnTo>
                  <a:lnTo>
                    <a:pt x="302255" y="0"/>
                  </a:lnTo>
                  <a:lnTo>
                    <a:pt x="239386" y="167160"/>
                  </a:lnTo>
                  <a:close/>
                </a:path>
              </a:pathLst>
            </a:custGeom>
            <a:solidFill>
              <a:srgbClr val="FFD853"/>
            </a:solidFill>
          </p:spPr>
        </p:sp>
        <p:sp>
          <p:nvSpPr>
            <p:cNvPr name="TextBox 9" id="9"/>
            <p:cNvSpPr txBox="true"/>
            <p:nvPr/>
          </p:nvSpPr>
          <p:spPr>
            <a:xfrm>
              <a:off x="120650" y="127000"/>
              <a:ext cx="1226659" cy="355600"/>
            </a:xfrm>
            <a:prstGeom prst="rect">
              <a:avLst/>
            </a:prstGeom>
          </p:spPr>
          <p:txBody>
            <a:bodyPr anchor="ctr" rtlCol="false" tIns="50800" lIns="50800" bIns="50800" rIns="50800"/>
            <a:lstStyle/>
            <a:p>
              <a:pPr algn="ctr">
                <a:lnSpc>
                  <a:spcPts val="2239"/>
                </a:lnSpc>
              </a:pPr>
              <a:r>
                <a:rPr lang="en-US" sz="1599">
                  <a:solidFill>
                    <a:srgbClr val="000000"/>
                  </a:solidFill>
                  <a:latin typeface="Gotham"/>
                  <a:ea typeface="Gotham"/>
                  <a:cs typeface="Gotham"/>
                  <a:sym typeface="Gotham"/>
                </a:rPr>
                <a:t> </a:t>
              </a:r>
              <a:r>
                <a:rPr lang="en-US" sz="1599">
                  <a:solidFill>
                    <a:srgbClr val="000000"/>
                  </a:solidFill>
                  <a:latin typeface="Gotham"/>
                  <a:ea typeface="Gotham"/>
                  <a:cs typeface="Gotham"/>
                  <a:sym typeface="Gotham"/>
                </a:rPr>
                <a:t>Rationale: If every Member State could challenge EU law based on its own constitutional rules, the uniformity and efficacy of the entire legal system would collapse.</a:t>
              </a:r>
            </a:p>
          </p:txBody>
        </p:sp>
      </p:grpSp>
      <p:sp>
        <p:nvSpPr>
          <p:cNvPr name="TextBox 10" id="10"/>
          <p:cNvSpPr txBox="true"/>
          <p:nvPr/>
        </p:nvSpPr>
        <p:spPr>
          <a:xfrm rot="0">
            <a:off x="1304391" y="423370"/>
            <a:ext cx="1905438" cy="273685"/>
          </a:xfrm>
          <a:prstGeom prst="rect">
            <a:avLst/>
          </a:prstGeom>
        </p:spPr>
        <p:txBody>
          <a:bodyPr anchor="t" rtlCol="false" tIns="0" lIns="0" bIns="0" rIns="0">
            <a:spAutoFit/>
          </a:bodyPr>
          <a:lstStyle/>
          <a:p>
            <a:pPr algn="l">
              <a:lnSpc>
                <a:spcPts val="2239"/>
              </a:lnSpc>
            </a:pPr>
            <a:r>
              <a:rPr lang="en-US" sz="1599">
                <a:solidFill>
                  <a:srgbClr val="FFFFFF"/>
                </a:solidFill>
                <a:latin typeface="Gotham"/>
                <a:ea typeface="Gotham"/>
                <a:cs typeface="Gotham"/>
                <a:sym typeface="Gotham"/>
              </a:rPr>
              <a:t>C-11/70</a:t>
            </a:r>
          </a:p>
        </p:txBody>
      </p:sp>
      <p:sp>
        <p:nvSpPr>
          <p:cNvPr name="TextBox 11" id="11"/>
          <p:cNvSpPr txBox="true"/>
          <p:nvPr/>
        </p:nvSpPr>
        <p:spPr>
          <a:xfrm rot="0">
            <a:off x="2961034" y="541124"/>
            <a:ext cx="13065600" cy="1148297"/>
          </a:xfrm>
          <a:prstGeom prst="rect">
            <a:avLst/>
          </a:prstGeom>
        </p:spPr>
        <p:txBody>
          <a:bodyPr anchor="t" rtlCol="false" tIns="0" lIns="0" bIns="0" rIns="0">
            <a:spAutoFit/>
          </a:bodyPr>
          <a:lstStyle/>
          <a:p>
            <a:pPr algn="ctr">
              <a:lnSpc>
                <a:spcPts val="9420"/>
              </a:lnSpc>
              <a:spcBef>
                <a:spcPct val="0"/>
              </a:spcBef>
            </a:pPr>
            <a:r>
              <a:rPr lang="en-US" b="true" sz="6728">
                <a:solidFill>
                  <a:srgbClr val="FFFFFF"/>
                </a:solidFill>
                <a:latin typeface="Cormorant Garamond Bold"/>
                <a:ea typeface="Cormorant Garamond Bold"/>
                <a:cs typeface="Cormorant Garamond Bold"/>
                <a:sym typeface="Cormorant Garamond Bold"/>
              </a:rPr>
              <a:t>The Court’s Reasoning</a:t>
            </a:r>
          </a:p>
        </p:txBody>
      </p:sp>
      <p:sp>
        <p:nvSpPr>
          <p:cNvPr name="TextBox 12" id="12"/>
          <p:cNvSpPr txBox="true"/>
          <p:nvPr/>
        </p:nvSpPr>
        <p:spPr>
          <a:xfrm rot="0">
            <a:off x="1028700" y="1891516"/>
            <a:ext cx="5297885" cy="523875"/>
          </a:xfrm>
          <a:prstGeom prst="rect">
            <a:avLst/>
          </a:prstGeom>
        </p:spPr>
        <p:txBody>
          <a:bodyPr anchor="t" rtlCol="false" tIns="0" lIns="0" bIns="0" rIns="0">
            <a:spAutoFit/>
          </a:bodyPr>
          <a:lstStyle/>
          <a:p>
            <a:pPr algn="l">
              <a:lnSpc>
                <a:spcPts val="4200"/>
              </a:lnSpc>
              <a:spcBef>
                <a:spcPct val="0"/>
              </a:spcBef>
            </a:pPr>
            <a:r>
              <a:rPr lang="en-US" sz="3000">
                <a:solidFill>
                  <a:srgbClr val="FFFFFF"/>
                </a:solidFill>
                <a:latin typeface="Gotham"/>
                <a:ea typeface="Gotham"/>
                <a:cs typeface="Gotham"/>
                <a:sym typeface="Gotham"/>
              </a:rPr>
              <a:t>1- Grounding for Supremacy</a:t>
            </a:r>
          </a:p>
        </p:txBody>
      </p:sp>
      <p:sp>
        <p:nvSpPr>
          <p:cNvPr name="TextBox 13" id="13"/>
          <p:cNvSpPr txBox="true"/>
          <p:nvPr/>
        </p:nvSpPr>
        <p:spPr>
          <a:xfrm rot="0">
            <a:off x="1762422" y="3255498"/>
            <a:ext cx="6419533" cy="2446559"/>
          </a:xfrm>
          <a:prstGeom prst="rect">
            <a:avLst/>
          </a:prstGeom>
        </p:spPr>
        <p:txBody>
          <a:bodyPr anchor="t" rtlCol="false" tIns="0" lIns="0" bIns="0" rIns="0">
            <a:spAutoFit/>
          </a:bodyPr>
          <a:lstStyle/>
          <a:p>
            <a:pPr algn="ctr">
              <a:lnSpc>
                <a:spcPts val="3225"/>
              </a:lnSpc>
              <a:spcBef>
                <a:spcPct val="0"/>
              </a:spcBef>
            </a:pPr>
            <a:r>
              <a:rPr lang="en-US" sz="2303">
                <a:solidFill>
                  <a:srgbClr val="FFFFFF"/>
                </a:solidFill>
                <a:latin typeface="Gotham"/>
                <a:ea typeface="Gotham"/>
                <a:cs typeface="Gotham"/>
                <a:sym typeface="Gotham"/>
              </a:rPr>
              <a:t>“...</a:t>
            </a:r>
            <a:r>
              <a:rPr lang="en-US" sz="2303">
                <a:solidFill>
                  <a:srgbClr val="FFFFFF"/>
                </a:solidFill>
                <a:latin typeface="Gotham"/>
                <a:ea typeface="Gotham"/>
                <a:cs typeface="Gotham"/>
                <a:sym typeface="Gotham"/>
              </a:rPr>
              <a:t>in order to judge the validity</a:t>
            </a:r>
          </a:p>
          <a:p>
            <a:pPr algn="ctr">
              <a:lnSpc>
                <a:spcPts val="3225"/>
              </a:lnSpc>
              <a:spcBef>
                <a:spcPct val="0"/>
              </a:spcBef>
            </a:pPr>
            <a:r>
              <a:rPr lang="en-US" sz="2303">
                <a:solidFill>
                  <a:srgbClr val="FFFFFF"/>
                </a:solidFill>
                <a:latin typeface="Gotham"/>
                <a:ea typeface="Gotham"/>
                <a:cs typeface="Gotham"/>
                <a:sym typeface="Gotham"/>
              </a:rPr>
              <a:t>of measures adopted by the institutions of the Community would have an </a:t>
            </a:r>
            <a:r>
              <a:rPr lang="en-US" sz="2303" u="sng">
                <a:solidFill>
                  <a:srgbClr val="FFFFFF"/>
                </a:solidFill>
                <a:latin typeface="Gotham"/>
                <a:ea typeface="Gotham"/>
                <a:cs typeface="Gotham"/>
                <a:sym typeface="Gotham"/>
              </a:rPr>
              <a:t>adverse</a:t>
            </a:r>
          </a:p>
          <a:p>
            <a:pPr algn="ctr">
              <a:lnSpc>
                <a:spcPts val="3225"/>
              </a:lnSpc>
              <a:spcBef>
                <a:spcPct val="0"/>
              </a:spcBef>
            </a:pPr>
            <a:r>
              <a:rPr lang="en-US" sz="2303" u="sng">
                <a:solidFill>
                  <a:srgbClr val="FFFFFF"/>
                </a:solidFill>
                <a:latin typeface="Gotham"/>
                <a:ea typeface="Gotham"/>
                <a:cs typeface="Gotham"/>
                <a:sym typeface="Gotham"/>
              </a:rPr>
              <a:t>effect</a:t>
            </a:r>
            <a:r>
              <a:rPr lang="en-US" sz="2303">
                <a:solidFill>
                  <a:srgbClr val="FFFFFF"/>
                </a:solidFill>
                <a:latin typeface="Gotham"/>
                <a:ea typeface="Gotham"/>
                <a:cs typeface="Gotham"/>
                <a:sym typeface="Gotham"/>
              </a:rPr>
              <a:t> on the </a:t>
            </a:r>
            <a:r>
              <a:rPr lang="en-US" sz="2303" u="sng">
                <a:solidFill>
                  <a:srgbClr val="FFFFFF"/>
                </a:solidFill>
                <a:latin typeface="Gotham"/>
                <a:ea typeface="Gotham"/>
                <a:cs typeface="Gotham"/>
                <a:sym typeface="Gotham"/>
              </a:rPr>
              <a:t>uniformity and efficacy</a:t>
            </a:r>
            <a:r>
              <a:rPr lang="en-US" sz="2303">
                <a:solidFill>
                  <a:srgbClr val="FFFFFF"/>
                </a:solidFill>
                <a:latin typeface="Gotham"/>
                <a:ea typeface="Gotham"/>
                <a:cs typeface="Gotham"/>
                <a:sym typeface="Gotham"/>
              </a:rPr>
              <a:t> of Community law...” (p. 1134)</a:t>
            </a:r>
          </a:p>
          <a:p>
            <a:pPr algn="ctr">
              <a:lnSpc>
                <a:spcPts val="3225"/>
              </a:lnSpc>
              <a:spcBef>
                <a:spcPct val="0"/>
              </a:spcBef>
            </a:pPr>
          </a:p>
        </p:txBody>
      </p:sp>
      <p:sp>
        <p:nvSpPr>
          <p:cNvPr name="TextBox 14" id="14"/>
          <p:cNvSpPr txBox="true"/>
          <p:nvPr/>
        </p:nvSpPr>
        <p:spPr>
          <a:xfrm rot="0">
            <a:off x="10665068" y="6442408"/>
            <a:ext cx="5185842" cy="2789555"/>
          </a:xfrm>
          <a:prstGeom prst="rect">
            <a:avLst/>
          </a:prstGeom>
        </p:spPr>
        <p:txBody>
          <a:bodyPr anchor="t" rtlCol="false" tIns="0" lIns="0" bIns="0" rIns="0">
            <a:spAutoFit/>
          </a:bodyPr>
          <a:lstStyle/>
          <a:p>
            <a:pPr algn="ctr">
              <a:lnSpc>
                <a:spcPts val="3219"/>
              </a:lnSpc>
              <a:spcBef>
                <a:spcPct val="0"/>
              </a:spcBef>
            </a:pPr>
            <a:r>
              <a:rPr lang="en-US" sz="2299">
                <a:solidFill>
                  <a:srgbClr val="FFFFFF"/>
                </a:solidFill>
                <a:latin typeface="Gotham"/>
                <a:ea typeface="Gotham"/>
                <a:cs typeface="Gotham"/>
                <a:sym typeface="Gotham"/>
              </a:rPr>
              <a:t>“...the l</a:t>
            </a:r>
            <a:r>
              <a:rPr lang="en-US" sz="2299">
                <a:solidFill>
                  <a:srgbClr val="FFFFFF"/>
                </a:solidFill>
                <a:latin typeface="Gotham"/>
                <a:ea typeface="Gotham"/>
                <a:cs typeface="Gotham"/>
                <a:sym typeface="Gotham"/>
              </a:rPr>
              <a:t>aw</a:t>
            </a:r>
          </a:p>
          <a:p>
            <a:pPr algn="ctr">
              <a:lnSpc>
                <a:spcPts val="3219"/>
              </a:lnSpc>
              <a:spcBef>
                <a:spcPct val="0"/>
              </a:spcBef>
            </a:pPr>
            <a:r>
              <a:rPr lang="en-US" sz="2299">
                <a:solidFill>
                  <a:srgbClr val="FFFFFF"/>
                </a:solidFill>
                <a:latin typeface="Gotham"/>
                <a:ea typeface="Gotham"/>
                <a:cs typeface="Gotham"/>
                <a:sym typeface="Gotham"/>
              </a:rPr>
              <a:t>stemming from the Treaty, an independent source of law, cannot because of its</a:t>
            </a:r>
          </a:p>
          <a:p>
            <a:pPr algn="ctr">
              <a:lnSpc>
                <a:spcPts val="3219"/>
              </a:lnSpc>
              <a:spcBef>
                <a:spcPct val="0"/>
              </a:spcBef>
            </a:pPr>
            <a:r>
              <a:rPr lang="en-US" sz="2299">
                <a:solidFill>
                  <a:srgbClr val="FFFFFF"/>
                </a:solidFill>
                <a:latin typeface="Gotham"/>
                <a:ea typeface="Gotham"/>
                <a:cs typeface="Gotham"/>
                <a:sym typeface="Gotham"/>
              </a:rPr>
              <a:t>very nature be overridden by rules of national law...”</a:t>
            </a:r>
          </a:p>
          <a:p>
            <a:pPr algn="ctr">
              <a:lnSpc>
                <a:spcPts val="3219"/>
              </a:lnSpc>
              <a:spcBef>
                <a:spcPct val="0"/>
              </a:spcBef>
            </a:pPr>
          </a:p>
        </p:txBody>
      </p:sp>
      <p:sp>
        <p:nvSpPr>
          <p:cNvPr name="TextBox 15" id="15"/>
          <p:cNvSpPr txBox="true"/>
          <p:nvPr/>
        </p:nvSpPr>
        <p:spPr>
          <a:xfrm rot="0">
            <a:off x="273155" y="9824989"/>
            <a:ext cx="6775103" cy="273685"/>
          </a:xfrm>
          <a:prstGeom prst="rect">
            <a:avLst/>
          </a:prstGeom>
        </p:spPr>
        <p:txBody>
          <a:bodyPr anchor="t" rtlCol="false" tIns="0" lIns="0" bIns="0" rIns="0">
            <a:spAutoFit/>
          </a:bodyPr>
          <a:lstStyle/>
          <a:p>
            <a:pPr algn="ctr">
              <a:lnSpc>
                <a:spcPts val="2239"/>
              </a:lnSpc>
              <a:spcBef>
                <a:spcPct val="0"/>
              </a:spcBef>
            </a:pPr>
            <a:r>
              <a:rPr lang="en-US" sz="1599">
                <a:solidFill>
                  <a:srgbClr val="FFFFFF"/>
                </a:solidFill>
                <a:latin typeface="Gotham"/>
                <a:ea typeface="Gotham"/>
                <a:cs typeface="Gotham"/>
                <a:sym typeface="Gotham"/>
              </a:rPr>
              <a:t>There is still no provision in the founding treaties about Supremacy.</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12151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17000"/>
            </a:blip>
            <a:stretch>
              <a:fillRect l="0" t="-9222" r="0" b="-9222"/>
            </a:stretch>
          </a:blipFill>
          <a:ln cap="sq">
            <a:noFill/>
            <a:prstDash val="sysDot"/>
            <a:miter/>
          </a:ln>
        </p:spPr>
      </p:sp>
      <p:sp>
        <p:nvSpPr>
          <p:cNvPr name="Freeform 3" id="3"/>
          <p:cNvSpPr/>
          <p:nvPr/>
        </p:nvSpPr>
        <p:spPr>
          <a:xfrm flipH="false" flipV="false" rot="0">
            <a:off x="1028700" y="461470"/>
            <a:ext cx="227930" cy="203479"/>
          </a:xfrm>
          <a:custGeom>
            <a:avLst/>
            <a:gdLst/>
            <a:ahLst/>
            <a:cxnLst/>
            <a:rect r="r" b="b" t="t" l="l"/>
            <a:pathLst>
              <a:path h="203479" w="227930">
                <a:moveTo>
                  <a:pt x="0" y="0"/>
                </a:moveTo>
                <a:lnTo>
                  <a:pt x="227930" y="0"/>
                </a:lnTo>
                <a:lnTo>
                  <a:pt x="227930" y="203479"/>
                </a:lnTo>
                <a:lnTo>
                  <a:pt x="0" y="2034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2654633" y="6791293"/>
            <a:ext cx="4325224" cy="1480610"/>
            <a:chOff x="0" y="0"/>
            <a:chExt cx="1139154" cy="389955"/>
          </a:xfrm>
        </p:grpSpPr>
        <p:sp>
          <p:nvSpPr>
            <p:cNvPr name="Freeform 5" id="5"/>
            <p:cNvSpPr/>
            <p:nvPr/>
          </p:nvSpPr>
          <p:spPr>
            <a:xfrm flipH="false" flipV="false" rot="0">
              <a:off x="0" y="0"/>
              <a:ext cx="1139154" cy="389955"/>
            </a:xfrm>
            <a:custGeom>
              <a:avLst/>
              <a:gdLst/>
              <a:ahLst/>
              <a:cxnLst/>
              <a:rect r="r" b="b" t="t" l="l"/>
              <a:pathLst>
                <a:path h="389955" w="1139154">
                  <a:moveTo>
                    <a:pt x="91287" y="0"/>
                  </a:moveTo>
                  <a:lnTo>
                    <a:pt x="1047866" y="0"/>
                  </a:lnTo>
                  <a:cubicBezTo>
                    <a:pt x="1098283" y="0"/>
                    <a:pt x="1139154" y="40871"/>
                    <a:pt x="1139154" y="91287"/>
                  </a:cubicBezTo>
                  <a:lnTo>
                    <a:pt x="1139154" y="298668"/>
                  </a:lnTo>
                  <a:cubicBezTo>
                    <a:pt x="1139154" y="349084"/>
                    <a:pt x="1098283" y="389955"/>
                    <a:pt x="1047866" y="389955"/>
                  </a:cubicBezTo>
                  <a:lnTo>
                    <a:pt x="91287" y="389955"/>
                  </a:lnTo>
                  <a:cubicBezTo>
                    <a:pt x="40871" y="389955"/>
                    <a:pt x="0" y="349084"/>
                    <a:pt x="0" y="298668"/>
                  </a:cubicBezTo>
                  <a:lnTo>
                    <a:pt x="0" y="91287"/>
                  </a:lnTo>
                  <a:cubicBezTo>
                    <a:pt x="0" y="40871"/>
                    <a:pt x="40871" y="0"/>
                    <a:pt x="91287" y="0"/>
                  </a:cubicBezTo>
                  <a:close/>
                </a:path>
              </a:pathLst>
            </a:custGeom>
            <a:solidFill>
              <a:srgbClr val="FFD853"/>
            </a:solidFill>
          </p:spPr>
        </p:sp>
        <p:sp>
          <p:nvSpPr>
            <p:cNvPr name="TextBox 6" id="6"/>
            <p:cNvSpPr txBox="true"/>
            <p:nvPr/>
          </p:nvSpPr>
          <p:spPr>
            <a:xfrm>
              <a:off x="0" y="-38100"/>
              <a:ext cx="1139154" cy="428055"/>
            </a:xfrm>
            <a:prstGeom prst="rect">
              <a:avLst/>
            </a:prstGeom>
          </p:spPr>
          <p:txBody>
            <a:bodyPr anchor="ctr" rtlCol="false" tIns="50800" lIns="50800" bIns="50800" rIns="50800"/>
            <a:lstStyle/>
            <a:p>
              <a:pPr algn="ctr">
                <a:lnSpc>
                  <a:spcPts val="2239"/>
                </a:lnSpc>
              </a:pPr>
              <a:r>
                <a:rPr lang="en-US" sz="1599">
                  <a:solidFill>
                    <a:srgbClr val="000000"/>
                  </a:solidFill>
                  <a:latin typeface="Gotham"/>
                  <a:ea typeface="Gotham"/>
                  <a:cs typeface="Gotham"/>
                  <a:sym typeface="Gotham"/>
                </a:rPr>
                <a:t>Source of these rights: Member State’s common constitutional traditions.</a:t>
              </a:r>
            </a:p>
          </p:txBody>
        </p:sp>
      </p:grpSp>
      <p:graphicFrame>
        <p:nvGraphicFramePr>
          <p:cNvPr name="Table 7" id="7"/>
          <p:cNvGraphicFramePr>
            <a:graphicFrameLocks noGrp="true"/>
          </p:cNvGraphicFramePr>
          <p:nvPr/>
        </p:nvGraphicFramePr>
        <p:xfrm>
          <a:off x="2647067" y="7287871"/>
          <a:ext cx="7315200" cy="1057275"/>
        </p:xfrm>
        <a:graphic>
          <a:graphicData uri="http://schemas.openxmlformats.org/drawingml/2006/table">
            <a:tbl>
              <a:tblPr/>
              <a:tblGrid>
                <a:gridCol w="3657600"/>
                <a:gridCol w="3657600"/>
              </a:tblGrid>
              <a:tr h="1057275">
                <a:tc>
                  <a:txBody>
                    <a:bodyPr anchor="t" rtlCol="false"/>
                    <a:lstStyle/>
                    <a:p>
                      <a:pPr algn="ctr">
                        <a:lnSpc>
                          <a:spcPts val="2239"/>
                        </a:lnSpc>
                        <a:defRPr/>
                      </a:pPr>
                      <a:r>
                        <a:rPr lang="en-US" sz="1599" b="true">
                          <a:solidFill>
                            <a:srgbClr val="FFFFFF"/>
                          </a:solidFill>
                          <a:latin typeface="Gotham Bold"/>
                          <a:ea typeface="Gotham Bold"/>
                          <a:cs typeface="Gotham Bold"/>
                          <a:sym typeface="Gotham Bold"/>
                        </a:rPr>
                        <a:t>1-structure of the Community</a:t>
                      </a: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c>
                  <a:txBody>
                    <a:bodyPr anchor="t" rtlCol="false"/>
                    <a:lstStyle/>
                    <a:p>
                      <a:pPr algn="ctr">
                        <a:lnSpc>
                          <a:spcPts val="2239"/>
                        </a:lnSpc>
                        <a:defRPr/>
                      </a:pPr>
                      <a:r>
                        <a:rPr lang="en-US" sz="1599" b="true">
                          <a:solidFill>
                            <a:srgbClr val="FFFFFF"/>
                          </a:solidFill>
                          <a:latin typeface="Gotham Bold"/>
                          <a:ea typeface="Gotham Bold"/>
                          <a:cs typeface="Gotham Bold"/>
                          <a:sym typeface="Gotham Bold"/>
                        </a:rPr>
                        <a:t>2-objectives of the Community</a:t>
                      </a: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tcPr>
                </a:tc>
              </a:tr>
            </a:tbl>
          </a:graphicData>
        </a:graphic>
      </p:graphicFrame>
      <p:sp>
        <p:nvSpPr>
          <p:cNvPr name="TextBox 8" id="8"/>
          <p:cNvSpPr txBox="true"/>
          <p:nvPr/>
        </p:nvSpPr>
        <p:spPr>
          <a:xfrm rot="0">
            <a:off x="1304391" y="423370"/>
            <a:ext cx="1905438" cy="273685"/>
          </a:xfrm>
          <a:prstGeom prst="rect">
            <a:avLst/>
          </a:prstGeom>
        </p:spPr>
        <p:txBody>
          <a:bodyPr anchor="t" rtlCol="false" tIns="0" lIns="0" bIns="0" rIns="0">
            <a:spAutoFit/>
          </a:bodyPr>
          <a:lstStyle/>
          <a:p>
            <a:pPr algn="l">
              <a:lnSpc>
                <a:spcPts val="2239"/>
              </a:lnSpc>
            </a:pPr>
            <a:r>
              <a:rPr lang="en-US" sz="1599">
                <a:solidFill>
                  <a:srgbClr val="FFFFFF"/>
                </a:solidFill>
                <a:latin typeface="Gotham"/>
                <a:ea typeface="Gotham"/>
                <a:cs typeface="Gotham"/>
                <a:sym typeface="Gotham"/>
              </a:rPr>
              <a:t>C-11/70</a:t>
            </a:r>
          </a:p>
        </p:txBody>
      </p:sp>
      <p:sp>
        <p:nvSpPr>
          <p:cNvPr name="TextBox 9" id="9"/>
          <p:cNvSpPr txBox="true"/>
          <p:nvPr/>
        </p:nvSpPr>
        <p:spPr>
          <a:xfrm rot="0">
            <a:off x="2753025" y="573230"/>
            <a:ext cx="12781951" cy="1148297"/>
          </a:xfrm>
          <a:prstGeom prst="rect">
            <a:avLst/>
          </a:prstGeom>
        </p:spPr>
        <p:txBody>
          <a:bodyPr anchor="t" rtlCol="false" tIns="0" lIns="0" bIns="0" rIns="0">
            <a:spAutoFit/>
          </a:bodyPr>
          <a:lstStyle/>
          <a:p>
            <a:pPr algn="ctr">
              <a:lnSpc>
                <a:spcPts val="9420"/>
              </a:lnSpc>
              <a:spcBef>
                <a:spcPct val="0"/>
              </a:spcBef>
            </a:pPr>
            <a:r>
              <a:rPr lang="en-US" b="true" sz="6728">
                <a:solidFill>
                  <a:srgbClr val="FFFFFF"/>
                </a:solidFill>
                <a:latin typeface="Cormorant Garamond Bold"/>
                <a:ea typeface="Cormorant Garamond Bold"/>
                <a:cs typeface="Cormorant Garamond Bold"/>
                <a:sym typeface="Cormorant Garamond Bold"/>
              </a:rPr>
              <a:t>The Court’s Reasoning</a:t>
            </a:r>
          </a:p>
        </p:txBody>
      </p:sp>
      <p:sp>
        <p:nvSpPr>
          <p:cNvPr name="TextBox 10" id="10"/>
          <p:cNvSpPr txBox="true"/>
          <p:nvPr/>
        </p:nvSpPr>
        <p:spPr>
          <a:xfrm rot="0">
            <a:off x="1028700" y="1891516"/>
            <a:ext cx="7188796" cy="523875"/>
          </a:xfrm>
          <a:prstGeom prst="rect">
            <a:avLst/>
          </a:prstGeom>
        </p:spPr>
        <p:txBody>
          <a:bodyPr anchor="t" rtlCol="false" tIns="0" lIns="0" bIns="0" rIns="0">
            <a:spAutoFit/>
          </a:bodyPr>
          <a:lstStyle/>
          <a:p>
            <a:pPr algn="l">
              <a:lnSpc>
                <a:spcPts val="4200"/>
              </a:lnSpc>
              <a:spcBef>
                <a:spcPct val="0"/>
              </a:spcBef>
            </a:pPr>
            <a:r>
              <a:rPr lang="en-US" sz="3000">
                <a:solidFill>
                  <a:srgbClr val="FFFFFF"/>
                </a:solidFill>
                <a:latin typeface="Gotham"/>
                <a:ea typeface="Gotham"/>
                <a:cs typeface="Gotham"/>
                <a:sym typeface="Gotham"/>
              </a:rPr>
              <a:t>2- Grounding for Fundamental Rights </a:t>
            </a:r>
          </a:p>
        </p:txBody>
      </p:sp>
      <p:sp>
        <p:nvSpPr>
          <p:cNvPr name="TextBox 11" id="11"/>
          <p:cNvSpPr txBox="true"/>
          <p:nvPr/>
        </p:nvSpPr>
        <p:spPr>
          <a:xfrm rot="0">
            <a:off x="1028700" y="4366322"/>
            <a:ext cx="10435547" cy="1989455"/>
          </a:xfrm>
          <a:prstGeom prst="rect">
            <a:avLst/>
          </a:prstGeom>
        </p:spPr>
        <p:txBody>
          <a:bodyPr anchor="t" rtlCol="false" tIns="0" lIns="0" bIns="0" rIns="0">
            <a:spAutoFit/>
          </a:bodyPr>
          <a:lstStyle/>
          <a:p>
            <a:pPr algn="ctr">
              <a:lnSpc>
                <a:spcPts val="3220"/>
              </a:lnSpc>
              <a:spcBef>
                <a:spcPct val="0"/>
              </a:spcBef>
            </a:pPr>
            <a:r>
              <a:rPr lang="en-US" sz="2300">
                <a:solidFill>
                  <a:srgbClr val="FFFFFF"/>
                </a:solidFill>
                <a:latin typeface="Gotham"/>
                <a:ea typeface="Gotham"/>
                <a:cs typeface="Gotham"/>
                <a:sym typeface="Gotham"/>
              </a:rPr>
              <a:t>“...</a:t>
            </a:r>
            <a:r>
              <a:rPr lang="en-US" sz="2300">
                <a:solidFill>
                  <a:srgbClr val="FFFFFF"/>
                </a:solidFill>
                <a:latin typeface="Gotham"/>
                <a:ea typeface="Gotham"/>
                <a:cs typeface="Gotham"/>
                <a:sym typeface="Gotham"/>
              </a:rPr>
              <a:t>respect for</a:t>
            </a:r>
          </a:p>
          <a:p>
            <a:pPr algn="ctr">
              <a:lnSpc>
                <a:spcPts val="3220"/>
              </a:lnSpc>
              <a:spcBef>
                <a:spcPct val="0"/>
              </a:spcBef>
            </a:pPr>
            <a:r>
              <a:rPr lang="en-US" sz="2300">
                <a:solidFill>
                  <a:srgbClr val="FFFFFF"/>
                </a:solidFill>
                <a:latin typeface="Gotham"/>
                <a:ea typeface="Gotham"/>
                <a:cs typeface="Gotham"/>
                <a:sym typeface="Gotham"/>
              </a:rPr>
              <a:t>fundamental rights forms an </a:t>
            </a:r>
            <a:r>
              <a:rPr lang="en-US" sz="2300" i="true">
                <a:solidFill>
                  <a:srgbClr val="FFFFFF"/>
                </a:solidFill>
                <a:latin typeface="Gotham Italics"/>
                <a:ea typeface="Gotham Italics"/>
                <a:cs typeface="Gotham Italics"/>
                <a:sym typeface="Gotham Italics"/>
              </a:rPr>
              <a:t>integral part of the general principles of law protected</a:t>
            </a:r>
          </a:p>
          <a:p>
            <a:pPr algn="ctr">
              <a:lnSpc>
                <a:spcPts val="3220"/>
              </a:lnSpc>
              <a:spcBef>
                <a:spcPct val="0"/>
              </a:spcBef>
            </a:pPr>
            <a:r>
              <a:rPr lang="en-US" sz="2300" i="true">
                <a:solidFill>
                  <a:srgbClr val="FFFFFF"/>
                </a:solidFill>
                <a:latin typeface="Gotham Italics"/>
                <a:ea typeface="Gotham Italics"/>
                <a:cs typeface="Gotham Italics"/>
                <a:sym typeface="Gotham Italics"/>
              </a:rPr>
              <a:t>by the Court of Justice...”</a:t>
            </a:r>
            <a:r>
              <a:rPr lang="en-US" sz="2300">
                <a:solidFill>
                  <a:srgbClr val="FFFFFF"/>
                </a:solidFill>
                <a:latin typeface="Gotham"/>
                <a:ea typeface="Gotham"/>
                <a:cs typeface="Gotham"/>
                <a:sym typeface="Gotham"/>
              </a:rPr>
              <a:t> (p.1134, para 4)</a:t>
            </a:r>
          </a:p>
          <a:p>
            <a:pPr algn="ctr">
              <a:lnSpc>
                <a:spcPts val="3220"/>
              </a:lnSpc>
              <a:spcBef>
                <a:spcPct val="0"/>
              </a:spcBef>
            </a:pPr>
          </a:p>
        </p:txBody>
      </p:sp>
      <p:sp>
        <p:nvSpPr>
          <p:cNvPr name="TextBox 12" id="12"/>
          <p:cNvSpPr txBox="true"/>
          <p:nvPr/>
        </p:nvSpPr>
        <p:spPr>
          <a:xfrm rot="0">
            <a:off x="12084419" y="4467827"/>
            <a:ext cx="5174881" cy="2323465"/>
          </a:xfrm>
          <a:prstGeom prst="rect">
            <a:avLst/>
          </a:prstGeom>
        </p:spPr>
        <p:txBody>
          <a:bodyPr anchor="t" rtlCol="false" tIns="0" lIns="0" bIns="0" rIns="0">
            <a:spAutoFit/>
          </a:bodyPr>
          <a:lstStyle/>
          <a:p>
            <a:pPr algn="ctr">
              <a:lnSpc>
                <a:spcPts val="2659"/>
              </a:lnSpc>
              <a:spcBef>
                <a:spcPct val="0"/>
              </a:spcBef>
            </a:pPr>
            <a:r>
              <a:rPr lang="en-US" sz="1899">
                <a:solidFill>
                  <a:srgbClr val="FFFFFF"/>
                </a:solidFill>
                <a:latin typeface="Gotham"/>
                <a:ea typeface="Gotham"/>
                <a:cs typeface="Gotham"/>
                <a:sym typeface="Gotham"/>
              </a:rPr>
              <a:t>“...The protection of such rights, whilst inspired by the constitution</a:t>
            </a:r>
            <a:r>
              <a:rPr lang="en-US" sz="1899">
                <a:solidFill>
                  <a:srgbClr val="FFFFFF"/>
                </a:solidFill>
                <a:latin typeface="Gotham"/>
                <a:ea typeface="Gotham"/>
                <a:cs typeface="Gotham"/>
                <a:sym typeface="Gotham"/>
              </a:rPr>
              <a:t>al</a:t>
            </a:r>
          </a:p>
          <a:p>
            <a:pPr algn="ctr">
              <a:lnSpc>
                <a:spcPts val="2659"/>
              </a:lnSpc>
              <a:spcBef>
                <a:spcPct val="0"/>
              </a:spcBef>
            </a:pPr>
            <a:r>
              <a:rPr lang="en-US" sz="1899">
                <a:solidFill>
                  <a:srgbClr val="FFFFFF"/>
                </a:solidFill>
                <a:latin typeface="Gotham"/>
                <a:ea typeface="Gotham"/>
                <a:cs typeface="Gotham"/>
                <a:sym typeface="Gotham"/>
              </a:rPr>
              <a:t>traditions common to the Member States, must be ensured within the</a:t>
            </a:r>
          </a:p>
          <a:p>
            <a:pPr algn="ctr">
              <a:lnSpc>
                <a:spcPts val="2659"/>
              </a:lnSpc>
              <a:spcBef>
                <a:spcPct val="0"/>
              </a:spcBef>
            </a:pPr>
            <a:r>
              <a:rPr lang="en-US" sz="1899">
                <a:solidFill>
                  <a:srgbClr val="FFFFFF"/>
                </a:solidFill>
                <a:latin typeface="Gotham"/>
                <a:ea typeface="Gotham"/>
                <a:cs typeface="Gotham"/>
                <a:sym typeface="Gotham"/>
              </a:rPr>
              <a:t>framework of the structure and objectives of the Community...” </a:t>
            </a:r>
          </a:p>
          <a:p>
            <a:pPr algn="ctr">
              <a:lnSpc>
                <a:spcPts val="2659"/>
              </a:lnSpc>
              <a:spcBef>
                <a:spcPct val="0"/>
              </a:spcBef>
            </a:pPr>
          </a:p>
        </p:txBody>
      </p:sp>
      <p:sp>
        <p:nvSpPr>
          <p:cNvPr name="TextBox 13" id="13"/>
          <p:cNvSpPr txBox="true"/>
          <p:nvPr/>
        </p:nvSpPr>
        <p:spPr>
          <a:xfrm rot="0">
            <a:off x="2530680" y="6679948"/>
            <a:ext cx="7315200" cy="826135"/>
          </a:xfrm>
          <a:prstGeom prst="rect">
            <a:avLst/>
          </a:prstGeom>
        </p:spPr>
        <p:txBody>
          <a:bodyPr anchor="t" rtlCol="false" tIns="0" lIns="0" bIns="0" rIns="0">
            <a:spAutoFit/>
          </a:bodyPr>
          <a:lstStyle/>
          <a:p>
            <a:pPr algn="ctr">
              <a:lnSpc>
                <a:spcPts val="2239"/>
              </a:lnSpc>
            </a:pPr>
            <a:r>
              <a:rPr lang="en-US" sz="1599">
                <a:solidFill>
                  <a:srgbClr val="FFFFFF"/>
                </a:solidFill>
                <a:latin typeface="Gotham"/>
                <a:ea typeface="Gotham"/>
                <a:cs typeface="Gotham"/>
                <a:sym typeface="Gotham"/>
              </a:rPr>
              <a:t>“...within the</a:t>
            </a:r>
          </a:p>
          <a:p>
            <a:pPr algn="ctr">
              <a:lnSpc>
                <a:spcPts val="2239"/>
              </a:lnSpc>
              <a:spcBef>
                <a:spcPct val="0"/>
              </a:spcBef>
            </a:pPr>
            <a:r>
              <a:rPr lang="en-US" sz="1599">
                <a:solidFill>
                  <a:srgbClr val="FFFFFF"/>
                </a:solidFill>
                <a:latin typeface="Gotham"/>
                <a:ea typeface="Gotham"/>
                <a:cs typeface="Gotham"/>
                <a:sym typeface="Gotham"/>
              </a:rPr>
              <a:t>f</a:t>
            </a:r>
            <a:r>
              <a:rPr lang="en-US" sz="1599">
                <a:solidFill>
                  <a:srgbClr val="FFFFFF"/>
                </a:solidFill>
                <a:latin typeface="Gotham"/>
                <a:ea typeface="Gotham"/>
                <a:cs typeface="Gotham"/>
                <a:sym typeface="Gotham"/>
              </a:rPr>
              <a:t>ramework of the structure and objectives of the Community...”</a:t>
            </a:r>
          </a:p>
          <a:p>
            <a:pPr algn="ctr">
              <a:lnSpc>
                <a:spcPts val="2239"/>
              </a:lnSpc>
              <a:spcBef>
                <a:spcPct val="0"/>
              </a:spcBef>
            </a:pPr>
          </a:p>
        </p:txBody>
      </p:sp>
      <p:sp>
        <p:nvSpPr>
          <p:cNvPr name="TextBox 14" id="14"/>
          <p:cNvSpPr txBox="true"/>
          <p:nvPr/>
        </p:nvSpPr>
        <p:spPr>
          <a:xfrm rot="0">
            <a:off x="1028700" y="3062668"/>
            <a:ext cx="12367915" cy="389255"/>
          </a:xfrm>
          <a:prstGeom prst="rect">
            <a:avLst/>
          </a:prstGeom>
        </p:spPr>
        <p:txBody>
          <a:bodyPr anchor="t" rtlCol="false" tIns="0" lIns="0" bIns="0" rIns="0">
            <a:spAutoFit/>
          </a:bodyPr>
          <a:lstStyle/>
          <a:p>
            <a:pPr algn="ctr">
              <a:lnSpc>
                <a:spcPts val="3220"/>
              </a:lnSpc>
              <a:spcBef>
                <a:spcPct val="0"/>
              </a:spcBef>
            </a:pPr>
            <a:r>
              <a:rPr lang="en-US" b="true" sz="2300">
                <a:solidFill>
                  <a:srgbClr val="FFFFFF"/>
                </a:solidFill>
                <a:latin typeface="Gotham Bold"/>
                <a:ea typeface="Gotham Bold"/>
                <a:cs typeface="Gotham Bold"/>
                <a:sym typeface="Gotham Bold"/>
              </a:rPr>
              <a:t>The dilemma:</a:t>
            </a:r>
            <a:r>
              <a:rPr lang="en-US" sz="2300">
                <a:solidFill>
                  <a:srgbClr val="FFFFFF"/>
                </a:solidFill>
                <a:latin typeface="Gotham"/>
                <a:ea typeface="Gotham"/>
                <a:cs typeface="Gotham"/>
                <a:sym typeface="Gotham"/>
              </a:rPr>
              <a:t> The Court could not assert Supremacy while ignoring rights violations. </a:t>
            </a:r>
          </a:p>
        </p:txBody>
      </p:sp>
      <p:sp>
        <p:nvSpPr>
          <p:cNvPr name="TextBox 15" id="15"/>
          <p:cNvSpPr txBox="true"/>
          <p:nvPr/>
        </p:nvSpPr>
        <p:spPr>
          <a:xfrm rot="0">
            <a:off x="0" y="9824989"/>
            <a:ext cx="13518971" cy="273685"/>
          </a:xfrm>
          <a:prstGeom prst="rect">
            <a:avLst/>
          </a:prstGeom>
        </p:spPr>
        <p:txBody>
          <a:bodyPr anchor="t" rtlCol="false" tIns="0" lIns="0" bIns="0" rIns="0">
            <a:spAutoFit/>
          </a:bodyPr>
          <a:lstStyle/>
          <a:p>
            <a:pPr algn="ctr">
              <a:lnSpc>
                <a:spcPts val="2239"/>
              </a:lnSpc>
              <a:spcBef>
                <a:spcPct val="0"/>
              </a:spcBef>
            </a:pPr>
            <a:r>
              <a:rPr lang="en-US" sz="1599">
                <a:solidFill>
                  <a:srgbClr val="FFFFFF"/>
                </a:solidFill>
                <a:latin typeface="Gotham"/>
                <a:ea typeface="Gotham"/>
                <a:cs typeface="Gotham"/>
                <a:sym typeface="Gotham"/>
              </a:rPr>
              <a:t>Fund</a:t>
            </a:r>
            <a:r>
              <a:rPr lang="en-US" sz="1599">
                <a:solidFill>
                  <a:srgbClr val="FFFFFF"/>
                </a:solidFill>
                <a:latin typeface="Gotham"/>
                <a:ea typeface="Gotham"/>
                <a:cs typeface="Gotham"/>
                <a:sym typeface="Gotham"/>
              </a:rPr>
              <a:t>amental rights were not listed originally either, but with the Lisbon Treaty, the Charter of Fundamental Rights was accepted.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DAG6S31Jbxs</dc:identifier>
  <dcterms:modified xsi:type="dcterms:W3CDTF">2011-08-01T06:04:30Z</dcterms:modified>
  <cp:revision>1</cp:revision>
  <dc:title>Internationale Handelsgesellschaft.- Group 6</dc:title>
</cp:coreProperties>
</file>