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entury Gothic Paneuropean" panose="020B0502020202020204" pitchFamily="34" charset="0"/>
      <p:regular r:id="rId23"/>
    </p:embeddedFont>
    <p:embeddedFont>
      <p:font typeface="Century Gothic Paneuropean Bold" panose="020B0702020202020204" pitchFamily="34" charset="0"/>
      <p:regular r:id="rId24"/>
    </p:embeddedFont>
    <p:embeddedFont>
      <p:font typeface="Century Gothic Paneuropean Bold Italics" panose="020B0702020202020204" pitchFamily="34" charset="0"/>
      <p:regular r:id="rId25"/>
    </p:embeddedFont>
    <p:embeddedFont>
      <p:font typeface="Century Gothic Paneuropean Italics" panose="020B0502020202090204" pitchFamily="34" charset="0"/>
      <p:regular r:id="rId26"/>
    </p:embeddedFont>
    <p:embeddedFont>
      <p:font typeface="Zilla Slab" pitchFamily="2" charset="0"/>
      <p:regular r:id="rId27"/>
    </p:embeddedFont>
    <p:embeddedFont>
      <p:font typeface="Zilla Slab Bold" pitchFamily="2" charset="0"/>
      <p:regular r:id="rId28"/>
    </p:embeddedFont>
    <p:embeddedFont>
      <p:font typeface="Zilla Slab Bold Italics" pitchFamily="2" charset="0"/>
      <p:regular r:id="rId29"/>
    </p:embeddedFont>
    <p:embeddedFont>
      <p:font typeface="Zilla Slab Italics"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05" autoAdjust="0"/>
  </p:normalViewPr>
  <p:slideViewPr>
    <p:cSldViewPr>
      <p:cViewPr varScale="1">
        <p:scale>
          <a:sx n="71" d="100"/>
          <a:sy n="71" d="100"/>
        </p:scale>
        <p:origin x="76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074" y="5375578"/>
            <a:ext cx="9354506" cy="3651798"/>
          </a:xfrm>
          <a:custGeom>
            <a:avLst/>
            <a:gdLst/>
            <a:ahLst/>
            <a:cxnLst/>
            <a:rect l="l" t="t" r="r" b="b"/>
            <a:pathLst>
              <a:path w="9354506" h="3651798">
                <a:moveTo>
                  <a:pt x="0" y="0"/>
                </a:moveTo>
                <a:lnTo>
                  <a:pt x="9354506" y="0"/>
                </a:lnTo>
                <a:lnTo>
                  <a:pt x="9354506" y="3651798"/>
                </a:lnTo>
                <a:lnTo>
                  <a:pt x="0" y="36517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400707" y="-852280"/>
            <a:ext cx="10068907" cy="11522668"/>
            <a:chOff x="0" y="0"/>
            <a:chExt cx="2651893" cy="3034777"/>
          </a:xfrm>
        </p:grpSpPr>
        <p:sp>
          <p:nvSpPr>
            <p:cNvPr id="4" name="Freeform 4"/>
            <p:cNvSpPr/>
            <p:nvPr/>
          </p:nvSpPr>
          <p:spPr>
            <a:xfrm>
              <a:off x="0" y="0"/>
              <a:ext cx="2651893" cy="3034777"/>
            </a:xfrm>
            <a:custGeom>
              <a:avLst/>
              <a:gdLst/>
              <a:ahLst/>
              <a:cxnLst/>
              <a:rect l="l" t="t" r="r" b="b"/>
              <a:pathLst>
                <a:path w="2651893" h="3034777">
                  <a:moveTo>
                    <a:pt x="0" y="0"/>
                  </a:moveTo>
                  <a:lnTo>
                    <a:pt x="2651893" y="0"/>
                  </a:lnTo>
                  <a:lnTo>
                    <a:pt x="2651893" y="3034777"/>
                  </a:lnTo>
                  <a:lnTo>
                    <a:pt x="0" y="3034777"/>
                  </a:lnTo>
                  <a:close/>
                </a:path>
              </a:pathLst>
            </a:custGeom>
            <a:solidFill>
              <a:srgbClr val="03213E"/>
            </a:solidFill>
          </p:spPr>
        </p:sp>
        <p:sp>
          <p:nvSpPr>
            <p:cNvPr id="5" name="TextBox 5"/>
            <p:cNvSpPr txBox="1"/>
            <p:nvPr/>
          </p:nvSpPr>
          <p:spPr>
            <a:xfrm>
              <a:off x="0" y="-38100"/>
              <a:ext cx="2651893" cy="307287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01411" y="8795298"/>
            <a:ext cx="10545411" cy="926003"/>
            <a:chOff x="0" y="0"/>
            <a:chExt cx="2777392" cy="243886"/>
          </a:xfrm>
        </p:grpSpPr>
        <p:sp>
          <p:nvSpPr>
            <p:cNvPr id="7" name="Freeform 7"/>
            <p:cNvSpPr/>
            <p:nvPr/>
          </p:nvSpPr>
          <p:spPr>
            <a:xfrm>
              <a:off x="0" y="0"/>
              <a:ext cx="2777392" cy="243886"/>
            </a:xfrm>
            <a:custGeom>
              <a:avLst/>
              <a:gdLst/>
              <a:ahLst/>
              <a:cxnLst/>
              <a:rect l="l" t="t" r="r" b="b"/>
              <a:pathLst>
                <a:path w="2777392" h="243886">
                  <a:moveTo>
                    <a:pt x="0" y="0"/>
                  </a:moveTo>
                  <a:lnTo>
                    <a:pt x="2777392" y="0"/>
                  </a:lnTo>
                  <a:lnTo>
                    <a:pt x="2777392" y="243886"/>
                  </a:lnTo>
                  <a:lnTo>
                    <a:pt x="0" y="243886"/>
                  </a:lnTo>
                  <a:close/>
                </a:path>
              </a:pathLst>
            </a:custGeom>
            <a:solidFill>
              <a:srgbClr val="E4AC6A"/>
            </a:solidFill>
          </p:spPr>
        </p:sp>
        <p:sp>
          <p:nvSpPr>
            <p:cNvPr id="8" name="TextBox 8"/>
            <p:cNvSpPr txBox="1"/>
            <p:nvPr/>
          </p:nvSpPr>
          <p:spPr>
            <a:xfrm>
              <a:off x="0" y="-38100"/>
              <a:ext cx="2777392" cy="28198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20017" y="1819946"/>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0062122" y="1028700"/>
            <a:ext cx="21496893" cy="926003"/>
            <a:chOff x="0" y="0"/>
            <a:chExt cx="5661733" cy="243886"/>
          </a:xfrm>
        </p:grpSpPr>
        <p:sp>
          <p:nvSpPr>
            <p:cNvPr id="13" name="Freeform 13"/>
            <p:cNvSpPr/>
            <p:nvPr/>
          </p:nvSpPr>
          <p:spPr>
            <a:xfrm>
              <a:off x="0" y="0"/>
              <a:ext cx="5661733" cy="243886"/>
            </a:xfrm>
            <a:custGeom>
              <a:avLst/>
              <a:gdLst/>
              <a:ahLst/>
              <a:cxnLst/>
              <a:rect l="l" t="t" r="r" b="b"/>
              <a:pathLst>
                <a:path w="5661733" h="243886">
                  <a:moveTo>
                    <a:pt x="0" y="0"/>
                  </a:moveTo>
                  <a:lnTo>
                    <a:pt x="5661733" y="0"/>
                  </a:lnTo>
                  <a:lnTo>
                    <a:pt x="5661733" y="243886"/>
                  </a:lnTo>
                  <a:lnTo>
                    <a:pt x="0" y="243886"/>
                  </a:lnTo>
                  <a:close/>
                </a:path>
              </a:pathLst>
            </a:custGeom>
            <a:solidFill>
              <a:srgbClr val="03213E"/>
            </a:solidFill>
          </p:spPr>
        </p:sp>
        <p:sp>
          <p:nvSpPr>
            <p:cNvPr id="14" name="TextBox 14"/>
            <p:cNvSpPr txBox="1"/>
            <p:nvPr/>
          </p:nvSpPr>
          <p:spPr>
            <a:xfrm>
              <a:off x="0" y="-38100"/>
              <a:ext cx="5661733" cy="281986"/>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675579" y="2346034"/>
            <a:ext cx="7315200" cy="3441571"/>
          </a:xfrm>
          <a:custGeom>
            <a:avLst/>
            <a:gdLst/>
            <a:ahLst/>
            <a:cxnLst/>
            <a:rect l="l" t="t" r="r" b="b"/>
            <a:pathLst>
              <a:path w="7315200" h="3441571">
                <a:moveTo>
                  <a:pt x="0" y="0"/>
                </a:moveTo>
                <a:lnTo>
                  <a:pt x="7315200" y="0"/>
                </a:lnTo>
                <a:lnTo>
                  <a:pt x="7315200" y="3441571"/>
                </a:lnTo>
                <a:lnTo>
                  <a:pt x="0" y="3441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9772823" y="1625052"/>
            <a:ext cx="7648279" cy="5359400"/>
          </a:xfrm>
          <a:prstGeom prst="rect">
            <a:avLst/>
          </a:prstGeom>
        </p:spPr>
        <p:txBody>
          <a:bodyPr lIns="0" tIns="0" rIns="0" bIns="0" rtlCol="0" anchor="t">
            <a:spAutoFit/>
          </a:bodyPr>
          <a:lstStyle/>
          <a:p>
            <a:pPr algn="r">
              <a:lnSpc>
                <a:spcPts val="6999"/>
              </a:lnSpc>
            </a:pPr>
            <a:r>
              <a:rPr lang="en-US" sz="6999" b="1">
                <a:solidFill>
                  <a:srgbClr val="E4AC6A"/>
                </a:solidFill>
                <a:latin typeface="Zilla Slab Bold"/>
                <a:ea typeface="Zilla Slab Bold"/>
                <a:cs typeface="Zilla Slab Bold"/>
                <a:sym typeface="Zilla Slab Bold"/>
              </a:rPr>
              <a:t>Kunqian Catherine Zhu and Man Lavette Chen v. Secretary of State for the Home Department</a:t>
            </a:r>
          </a:p>
        </p:txBody>
      </p:sp>
      <p:sp>
        <p:nvSpPr>
          <p:cNvPr id="17" name="TextBox 17"/>
          <p:cNvSpPr txBox="1"/>
          <p:nvPr/>
        </p:nvSpPr>
        <p:spPr>
          <a:xfrm>
            <a:off x="9010432" y="7700227"/>
            <a:ext cx="8410670" cy="2275868"/>
          </a:xfrm>
          <a:prstGeom prst="rect">
            <a:avLst/>
          </a:prstGeom>
        </p:spPr>
        <p:txBody>
          <a:bodyPr lIns="0" tIns="0" rIns="0" bIns="0" rtlCol="0" anchor="t">
            <a:spAutoFit/>
          </a:bodyPr>
          <a:lstStyle/>
          <a:p>
            <a:pPr algn="r">
              <a:lnSpc>
                <a:spcPts val="4476"/>
              </a:lnSpc>
            </a:pPr>
            <a:r>
              <a:rPr lang="en-US" sz="4476" b="1">
                <a:solidFill>
                  <a:srgbClr val="FFFFFF"/>
                </a:solidFill>
                <a:latin typeface="Zilla Slab Bold"/>
                <a:ea typeface="Zilla Slab Bold"/>
                <a:cs typeface="Zilla Slab Bold"/>
                <a:sym typeface="Zilla Slab Bold"/>
              </a:rPr>
              <a:t>    Nur Karahan</a:t>
            </a:r>
          </a:p>
          <a:p>
            <a:pPr algn="r">
              <a:lnSpc>
                <a:spcPts val="4476"/>
              </a:lnSpc>
            </a:pPr>
            <a:r>
              <a:rPr lang="en-US" sz="4476" b="1">
                <a:solidFill>
                  <a:srgbClr val="FFFFFF"/>
                </a:solidFill>
                <a:latin typeface="Zilla Slab Bold"/>
                <a:ea typeface="Zilla Slab Bold"/>
                <a:cs typeface="Zilla Slab Bold"/>
                <a:sym typeface="Zilla Slab Bold"/>
              </a:rPr>
              <a:t>İnci Sevi Kaya</a:t>
            </a:r>
          </a:p>
          <a:p>
            <a:pPr algn="r">
              <a:lnSpc>
                <a:spcPts val="4476"/>
              </a:lnSpc>
            </a:pPr>
            <a:r>
              <a:rPr lang="en-US" sz="4476" b="1">
                <a:solidFill>
                  <a:srgbClr val="FFFFFF"/>
                </a:solidFill>
                <a:latin typeface="Zilla Slab Bold"/>
                <a:ea typeface="Zilla Slab Bold"/>
                <a:cs typeface="Zilla Slab Bold"/>
                <a:sym typeface="Zilla Slab Bold"/>
              </a:rPr>
              <a:t>Mahmut Berat Karagöz</a:t>
            </a:r>
          </a:p>
          <a:p>
            <a:pPr algn="r">
              <a:lnSpc>
                <a:spcPts val="4476"/>
              </a:lnSpc>
            </a:pPr>
            <a:endParaRPr lang="en-US" sz="4476" b="1">
              <a:solidFill>
                <a:srgbClr val="FFFFFF"/>
              </a:solidFill>
              <a:latin typeface="Zilla Slab Bold"/>
              <a:ea typeface="Zilla Slab Bold"/>
              <a:cs typeface="Zilla Slab Bold"/>
              <a:sym typeface="Zilla Slab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grpSp>
        <p:nvGrpSpPr>
          <p:cNvPr id="2" name="Group 2"/>
          <p:cNvGrpSpPr/>
          <p:nvPr/>
        </p:nvGrpSpPr>
        <p:grpSpPr>
          <a:xfrm>
            <a:off x="-734887" y="1028700"/>
            <a:ext cx="3527175" cy="35271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4219" y="4836677"/>
            <a:ext cx="6973714" cy="5731125"/>
          </a:xfrm>
          <a:custGeom>
            <a:avLst/>
            <a:gdLst/>
            <a:ahLst/>
            <a:cxnLst/>
            <a:rect l="l" t="t" r="r" b="b"/>
            <a:pathLst>
              <a:path w="6973714" h="5731125">
                <a:moveTo>
                  <a:pt x="0" y="0"/>
                </a:moveTo>
                <a:lnTo>
                  <a:pt x="6973714" y="0"/>
                </a:lnTo>
                <a:lnTo>
                  <a:pt x="6973714" y="5731125"/>
                </a:lnTo>
                <a:lnTo>
                  <a:pt x="0" y="5731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685148" y="1419225"/>
            <a:ext cx="12152334" cy="8245198"/>
            <a:chOff x="0" y="0"/>
            <a:chExt cx="3200615" cy="2171575"/>
          </a:xfrm>
        </p:grpSpPr>
        <p:sp>
          <p:nvSpPr>
            <p:cNvPr id="7" name="Freeform 7"/>
            <p:cNvSpPr/>
            <p:nvPr/>
          </p:nvSpPr>
          <p:spPr>
            <a:xfrm>
              <a:off x="0" y="0"/>
              <a:ext cx="3200615" cy="2171575"/>
            </a:xfrm>
            <a:custGeom>
              <a:avLst/>
              <a:gdLst/>
              <a:ahLst/>
              <a:cxnLst/>
              <a:rect l="l" t="t" r="r" b="b"/>
              <a:pathLst>
                <a:path w="3200615" h="2171575">
                  <a:moveTo>
                    <a:pt x="32491" y="0"/>
                  </a:moveTo>
                  <a:lnTo>
                    <a:pt x="3168124" y="0"/>
                  </a:lnTo>
                  <a:cubicBezTo>
                    <a:pt x="3176741" y="0"/>
                    <a:pt x="3185005" y="3423"/>
                    <a:pt x="3191098" y="9516"/>
                  </a:cubicBezTo>
                  <a:cubicBezTo>
                    <a:pt x="3197192" y="15609"/>
                    <a:pt x="3200615" y="23874"/>
                    <a:pt x="3200615" y="32491"/>
                  </a:cubicBezTo>
                  <a:lnTo>
                    <a:pt x="3200615" y="2139084"/>
                  </a:lnTo>
                  <a:cubicBezTo>
                    <a:pt x="3200615" y="2147701"/>
                    <a:pt x="3197192" y="2155965"/>
                    <a:pt x="3191098" y="2162059"/>
                  </a:cubicBezTo>
                  <a:cubicBezTo>
                    <a:pt x="3185005" y="2168152"/>
                    <a:pt x="3176741" y="2171575"/>
                    <a:pt x="3168124" y="2171575"/>
                  </a:cubicBezTo>
                  <a:lnTo>
                    <a:pt x="32491" y="2171575"/>
                  </a:lnTo>
                  <a:cubicBezTo>
                    <a:pt x="23874" y="2171575"/>
                    <a:pt x="15609" y="2168152"/>
                    <a:pt x="9516" y="2162059"/>
                  </a:cubicBezTo>
                  <a:cubicBezTo>
                    <a:pt x="3423" y="2155965"/>
                    <a:pt x="0" y="2147701"/>
                    <a:pt x="0" y="2139084"/>
                  </a:cubicBezTo>
                  <a:lnTo>
                    <a:pt x="0" y="32491"/>
                  </a:lnTo>
                  <a:cubicBezTo>
                    <a:pt x="0" y="23874"/>
                    <a:pt x="3423" y="15609"/>
                    <a:pt x="9516" y="9516"/>
                  </a:cubicBezTo>
                  <a:cubicBezTo>
                    <a:pt x="15609" y="3423"/>
                    <a:pt x="23874" y="0"/>
                    <a:pt x="32491" y="0"/>
                  </a:cubicBezTo>
                  <a:close/>
                </a:path>
              </a:pathLst>
            </a:custGeom>
            <a:solidFill>
              <a:srgbClr val="E4AC6A"/>
            </a:solidFill>
          </p:spPr>
        </p:sp>
        <p:sp>
          <p:nvSpPr>
            <p:cNvPr id="8" name="TextBox 8"/>
            <p:cNvSpPr txBox="1"/>
            <p:nvPr/>
          </p:nvSpPr>
          <p:spPr>
            <a:xfrm>
              <a:off x="0" y="-47625"/>
              <a:ext cx="3200615" cy="2219200"/>
            </a:xfrm>
            <a:prstGeom prst="rect">
              <a:avLst/>
            </a:prstGeom>
          </p:spPr>
          <p:txBody>
            <a:bodyPr lIns="50800" tIns="50800" rIns="50800" bIns="50800" rtlCol="0" anchor="ctr"/>
            <a:lstStyle/>
            <a:p>
              <a:pPr algn="ctr">
                <a:lnSpc>
                  <a:spcPts val="3427"/>
                </a:lnSpc>
              </a:pPr>
              <a:endParaRPr/>
            </a:p>
          </p:txBody>
        </p:sp>
      </p:grpSp>
      <p:sp>
        <p:nvSpPr>
          <p:cNvPr id="9" name="TextBox 9"/>
          <p:cNvSpPr txBox="1"/>
          <p:nvPr/>
        </p:nvSpPr>
        <p:spPr>
          <a:xfrm>
            <a:off x="-383915" y="238125"/>
            <a:ext cx="18504803" cy="609600"/>
          </a:xfrm>
          <a:prstGeom prst="rect">
            <a:avLst/>
          </a:prstGeom>
        </p:spPr>
        <p:txBody>
          <a:bodyPr lIns="0" tIns="0" rIns="0" bIns="0" rtlCol="0" anchor="t">
            <a:spAutoFit/>
          </a:bodyPr>
          <a:lstStyle/>
          <a:p>
            <a:pPr algn="r">
              <a:lnSpc>
                <a:spcPts val="4500"/>
              </a:lnSpc>
            </a:pPr>
            <a:r>
              <a:rPr lang="en-US" sz="4500" b="1">
                <a:solidFill>
                  <a:srgbClr val="E4AC6A"/>
                </a:solidFill>
                <a:latin typeface="Zilla Slab Bold"/>
                <a:ea typeface="Zilla Slab Bold"/>
                <a:cs typeface="Zilla Slab Bold"/>
                <a:sym typeface="Zilla Slab Bold"/>
              </a:rPr>
              <a:t>Council Directive 90/364/EEC of 28 June 1990 on the right of residence.</a:t>
            </a:r>
          </a:p>
        </p:txBody>
      </p:sp>
      <p:sp>
        <p:nvSpPr>
          <p:cNvPr id="10" name="TextBox 10"/>
          <p:cNvSpPr txBox="1"/>
          <p:nvPr/>
        </p:nvSpPr>
        <p:spPr>
          <a:xfrm>
            <a:off x="597004" y="1749991"/>
            <a:ext cx="6088144" cy="2910040"/>
          </a:xfrm>
          <a:prstGeom prst="rect">
            <a:avLst/>
          </a:prstGeom>
        </p:spPr>
        <p:txBody>
          <a:bodyPr lIns="0" tIns="0" rIns="0" bIns="0" rtlCol="0" anchor="t">
            <a:spAutoFit/>
          </a:bodyPr>
          <a:lstStyle/>
          <a:p>
            <a:pPr algn="l">
              <a:lnSpc>
                <a:spcPts val="7579"/>
              </a:lnSpc>
            </a:pPr>
            <a:r>
              <a:rPr lang="en-US" sz="7579" b="1">
                <a:solidFill>
                  <a:srgbClr val="FFFFFF"/>
                </a:solidFill>
                <a:latin typeface="Century Gothic Paneuropean Bold"/>
                <a:ea typeface="Century Gothic Paneuropean Bold"/>
                <a:cs typeface="Century Gothic Paneuropean Bold"/>
                <a:sym typeface="Century Gothic Paneuropean Bold"/>
              </a:rPr>
              <a:t>Legal Background </a:t>
            </a:r>
          </a:p>
          <a:p>
            <a:pPr algn="l">
              <a:lnSpc>
                <a:spcPts val="7579"/>
              </a:lnSpc>
            </a:pPr>
            <a:endParaRPr lang="en-US" sz="7579" b="1">
              <a:solidFill>
                <a:srgbClr val="FFFFFF"/>
              </a:solidFill>
              <a:latin typeface="Century Gothic Paneuropean Bold"/>
              <a:ea typeface="Century Gothic Paneuropean Bold"/>
              <a:cs typeface="Century Gothic Paneuropean Bold"/>
              <a:sym typeface="Century Gothic Paneuropean Bold"/>
            </a:endParaRPr>
          </a:p>
        </p:txBody>
      </p:sp>
      <p:sp>
        <p:nvSpPr>
          <p:cNvPr id="11" name="TextBox 11"/>
          <p:cNvSpPr txBox="1"/>
          <p:nvPr/>
        </p:nvSpPr>
        <p:spPr>
          <a:xfrm>
            <a:off x="6911022" y="1559491"/>
            <a:ext cx="11209866" cy="8445500"/>
          </a:xfrm>
          <a:prstGeom prst="rect">
            <a:avLst/>
          </a:prstGeom>
        </p:spPr>
        <p:txBody>
          <a:bodyPr lIns="0" tIns="0" rIns="0" bIns="0" rtlCol="0" anchor="t">
            <a:spAutoFit/>
          </a:bodyPr>
          <a:lstStyle/>
          <a:p>
            <a:pPr algn="l">
              <a:lnSpc>
                <a:spcPts val="2800"/>
              </a:lnSpc>
            </a:pPr>
            <a:r>
              <a:rPr lang="en-US" sz="2000" b="1">
                <a:solidFill>
                  <a:srgbClr val="000000"/>
                </a:solidFill>
                <a:latin typeface="Century Gothic Paneuropean Bold"/>
                <a:ea typeface="Century Gothic Paneuropean Bold"/>
                <a:cs typeface="Century Gothic Paneuropean Bold"/>
                <a:sym typeface="Century Gothic Paneuropean Bold"/>
              </a:rPr>
              <a:t>Article 1</a:t>
            </a:r>
          </a:p>
          <a:p>
            <a:pPr algn="l">
              <a:lnSpc>
                <a:spcPts val="2800"/>
              </a:lnSpc>
            </a:pPr>
            <a:r>
              <a:rPr lang="en-US" sz="2000">
                <a:solidFill>
                  <a:srgbClr val="000000"/>
                </a:solidFill>
                <a:latin typeface="Century Gothic Paneuropean"/>
                <a:ea typeface="Century Gothic Paneuropean"/>
                <a:cs typeface="Century Gothic Paneuropean"/>
                <a:sym typeface="Century Gothic Paneuropean"/>
              </a:rPr>
              <a:t>Member States must grant the </a:t>
            </a:r>
            <a:r>
              <a:rPr lang="en-US" sz="2000" b="1">
                <a:solidFill>
                  <a:srgbClr val="000000"/>
                </a:solidFill>
                <a:latin typeface="Century Gothic Paneuropean Bold"/>
                <a:ea typeface="Century Gothic Paneuropean Bold"/>
                <a:cs typeface="Century Gothic Paneuropean Bold"/>
                <a:sym typeface="Century Gothic Paneuropean Bold"/>
              </a:rPr>
              <a:t>right of residence to</a:t>
            </a:r>
            <a:r>
              <a:rPr lang="en-US" sz="2000">
                <a:solidFill>
                  <a:srgbClr val="000000"/>
                </a:solidFill>
                <a:latin typeface="Century Gothic Paneuropean"/>
                <a:ea typeface="Century Gothic Paneuropean"/>
                <a:cs typeface="Century Gothic Paneuropean"/>
                <a:sym typeface="Century Gothic Paneuropean"/>
              </a:rPr>
              <a:t>:</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Nationals of Member States who do not enjoy this right under other EU provisions.</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Their family members </a:t>
            </a:r>
            <a:r>
              <a:rPr lang="en-US" sz="2000" b="1">
                <a:solidFill>
                  <a:srgbClr val="000000"/>
                </a:solidFill>
                <a:latin typeface="Century Gothic Paneuropean Bold"/>
                <a:ea typeface="Century Gothic Paneuropean Bold"/>
                <a:cs typeface="Century Gothic Paneuropean Bold"/>
                <a:sym typeface="Century Gothic Paneuropean Bold"/>
              </a:rPr>
              <a:t>as defined.</a:t>
            </a:r>
          </a:p>
          <a:p>
            <a:pPr algn="l">
              <a:lnSpc>
                <a:spcPts val="2800"/>
              </a:lnSpc>
            </a:pPr>
            <a:r>
              <a:rPr lang="en-US" sz="2000">
                <a:solidFill>
                  <a:srgbClr val="000000"/>
                </a:solidFill>
                <a:latin typeface="Century Gothic Paneuropean"/>
                <a:ea typeface="Century Gothic Paneuropean"/>
                <a:cs typeface="Century Gothic Paneuropean"/>
                <a:sym typeface="Century Gothic Paneuropean"/>
              </a:rPr>
              <a:t>Conditions for residence:</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Both the national and family members </a:t>
            </a:r>
            <a:r>
              <a:rPr lang="en-US" sz="2000" b="1">
                <a:solidFill>
                  <a:srgbClr val="000000"/>
                </a:solidFill>
                <a:latin typeface="Century Gothic Paneuropean Bold"/>
                <a:ea typeface="Century Gothic Paneuropean Bold"/>
                <a:cs typeface="Century Gothic Paneuropean Bold"/>
                <a:sym typeface="Century Gothic Paneuropean Bold"/>
              </a:rPr>
              <a:t>must have sickness insurance</a:t>
            </a:r>
            <a:r>
              <a:rPr lang="en-US" sz="2000">
                <a:solidFill>
                  <a:srgbClr val="000000"/>
                </a:solidFill>
                <a:latin typeface="Century Gothic Paneuropean"/>
                <a:ea typeface="Century Gothic Paneuropean"/>
                <a:cs typeface="Century Gothic Paneuropean"/>
                <a:sym typeface="Century Gothic Paneuropean"/>
              </a:rPr>
              <a:t> covering all risks in the host Member State.</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They </a:t>
            </a:r>
            <a:r>
              <a:rPr lang="en-US" sz="2000" b="1">
                <a:solidFill>
                  <a:srgbClr val="000000"/>
                </a:solidFill>
                <a:latin typeface="Century Gothic Paneuropean Bold"/>
                <a:ea typeface="Century Gothic Paneuropean Bold"/>
                <a:cs typeface="Century Gothic Paneuropean Bold"/>
                <a:sym typeface="Century Gothic Paneuropean Bold"/>
              </a:rPr>
              <a:t>must have sufficient resources</a:t>
            </a:r>
            <a:r>
              <a:rPr lang="en-US" sz="2000">
                <a:solidFill>
                  <a:srgbClr val="000000"/>
                </a:solidFill>
                <a:latin typeface="Century Gothic Paneuropean"/>
                <a:ea typeface="Century Gothic Paneuropean"/>
                <a:cs typeface="Century Gothic Paneuropean"/>
                <a:sym typeface="Century Gothic Paneuropean"/>
              </a:rPr>
              <a:t> to avoid being a burden on the social assistance system</a:t>
            </a:r>
          </a:p>
          <a:p>
            <a:pPr algn="l">
              <a:lnSpc>
                <a:spcPts val="2800"/>
              </a:lnSpc>
            </a:pPr>
            <a:endParaRPr lang="en-US" sz="2000">
              <a:solidFill>
                <a:srgbClr val="000000"/>
              </a:solidFill>
              <a:latin typeface="Century Gothic Paneuropean"/>
              <a:ea typeface="Century Gothic Paneuropean"/>
              <a:cs typeface="Century Gothic Paneuropean"/>
              <a:sym typeface="Century Gothic Paneuropean"/>
            </a:endParaRPr>
          </a:p>
          <a:p>
            <a:pPr algn="l">
              <a:lnSpc>
                <a:spcPts val="2800"/>
              </a:lnSpc>
            </a:pPr>
            <a:r>
              <a:rPr lang="en-US" sz="2000" b="1">
                <a:solidFill>
                  <a:srgbClr val="000000"/>
                </a:solidFill>
                <a:latin typeface="Century Gothic Paneuropean Bold"/>
                <a:ea typeface="Century Gothic Paneuropean Bold"/>
                <a:cs typeface="Century Gothic Paneuropean Bold"/>
                <a:sym typeface="Century Gothic Paneuropean Bold"/>
              </a:rPr>
              <a:t>Resources are deemed sufficient if:</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They exceed the level below which the host Member State may grant social assistance to its nationals.</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Personal circumstances of the applicant (and, if applicable, admitted family members) are considered.</a:t>
            </a:r>
          </a:p>
          <a:p>
            <a:pPr algn="l">
              <a:lnSpc>
                <a:spcPts val="2800"/>
              </a:lnSpc>
            </a:pPr>
            <a:r>
              <a:rPr lang="en-US" sz="2000">
                <a:solidFill>
                  <a:srgbClr val="000000"/>
                </a:solidFill>
                <a:latin typeface="Century Gothic Paneuropean"/>
                <a:ea typeface="Century Gothic Paneuropean"/>
                <a:cs typeface="Century Gothic Paneuropean"/>
                <a:sym typeface="Century Gothic Paneuropean"/>
              </a:rPr>
              <a:t>If above rule cannot apply:</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Resources are sufficient if higher than the minimum social security pension paid by the host Member State.</a:t>
            </a:r>
          </a:p>
          <a:p>
            <a:pPr algn="l">
              <a:lnSpc>
                <a:spcPts val="2800"/>
              </a:lnSpc>
            </a:pPr>
            <a:endParaRPr lang="en-US" sz="2000">
              <a:solidFill>
                <a:srgbClr val="000000"/>
              </a:solidFill>
              <a:latin typeface="Century Gothic Paneuropean"/>
              <a:ea typeface="Century Gothic Paneuropean"/>
              <a:cs typeface="Century Gothic Paneuropean"/>
              <a:sym typeface="Century Gothic Paneuropean"/>
            </a:endParaRPr>
          </a:p>
          <a:p>
            <a:pPr algn="l">
              <a:lnSpc>
                <a:spcPts val="2800"/>
              </a:lnSpc>
            </a:pPr>
            <a:r>
              <a:rPr lang="en-US" sz="2000">
                <a:solidFill>
                  <a:srgbClr val="000000"/>
                </a:solidFill>
                <a:latin typeface="Century Gothic Paneuropean"/>
                <a:ea typeface="Century Gothic Paneuropean"/>
                <a:cs typeface="Century Gothic Paneuropean"/>
                <a:sym typeface="Century Gothic Paneuropean"/>
              </a:rPr>
              <a:t>Regardless of nationality, the following may reside with the holder of the right of residence:</a:t>
            </a:r>
          </a:p>
          <a:p>
            <a:pPr marL="431801" lvl="1" indent="-215900" algn="l">
              <a:lnSpc>
                <a:spcPts val="2800"/>
              </a:lnSpc>
              <a:buFont typeface="Arial"/>
              <a:buChar char="•"/>
            </a:pPr>
            <a:r>
              <a:rPr lang="en-US" sz="2000">
                <a:solidFill>
                  <a:srgbClr val="000000"/>
                </a:solidFill>
                <a:latin typeface="Century Gothic Paneuropean"/>
                <a:ea typeface="Century Gothic Paneuropean"/>
                <a:cs typeface="Century Gothic Paneuropean"/>
                <a:sym typeface="Century Gothic Paneuropean"/>
              </a:rPr>
              <a:t>Spouse and </a:t>
            </a:r>
            <a:r>
              <a:rPr lang="en-US" sz="2000" b="1">
                <a:solidFill>
                  <a:srgbClr val="000000"/>
                </a:solidFill>
                <a:latin typeface="Century Gothic Paneuropean Bold"/>
                <a:ea typeface="Century Gothic Paneuropean Bold"/>
                <a:cs typeface="Century Gothic Paneuropean Bold"/>
                <a:sym typeface="Century Gothic Paneuropean Bold"/>
              </a:rPr>
              <a:t>dependent descendants.</a:t>
            </a:r>
          </a:p>
          <a:p>
            <a:pPr marL="431801" lvl="1" indent="-215900" algn="l">
              <a:lnSpc>
                <a:spcPts val="2800"/>
              </a:lnSpc>
              <a:buFont typeface="Arial"/>
              <a:buChar char="•"/>
            </a:pPr>
            <a:r>
              <a:rPr lang="en-US" sz="2000" b="1">
                <a:solidFill>
                  <a:srgbClr val="000000"/>
                </a:solidFill>
                <a:latin typeface="Century Gothic Paneuropean Bold"/>
                <a:ea typeface="Century Gothic Paneuropean Bold"/>
                <a:cs typeface="Century Gothic Paneuropean Bold"/>
                <a:sym typeface="Century Gothic Paneuropean Bold"/>
              </a:rPr>
              <a:t>Dependent ascending </a:t>
            </a:r>
            <a:r>
              <a:rPr lang="en-US" sz="2000">
                <a:solidFill>
                  <a:srgbClr val="000000"/>
                </a:solidFill>
                <a:latin typeface="Century Gothic Paneuropean"/>
                <a:ea typeface="Century Gothic Paneuropean"/>
                <a:cs typeface="Century Gothic Paneuropean"/>
                <a:sym typeface="Century Gothic Paneuropean"/>
              </a:rPr>
              <a:t>relatives of the holder or their spouse.</a:t>
            </a:r>
          </a:p>
          <a:p>
            <a:pPr algn="l">
              <a:lnSpc>
                <a:spcPts val="2800"/>
              </a:lnSpc>
            </a:pPr>
            <a:endParaRPr lang="en-US" sz="2000">
              <a:solidFill>
                <a:srgbClr val="000000"/>
              </a:solidFill>
              <a:latin typeface="Century Gothic Paneuropean"/>
              <a:ea typeface="Century Gothic Paneuropean"/>
              <a:cs typeface="Century Gothic Paneuropean"/>
              <a:sym typeface="Century Gothic Paneuropean"/>
            </a:endParaRPr>
          </a:p>
          <a:p>
            <a:pPr algn="l">
              <a:lnSpc>
                <a:spcPts val="2800"/>
              </a:lnSpc>
            </a:pPr>
            <a:endParaRPr lang="en-US" sz="2000">
              <a:solidFill>
                <a:srgbClr val="000000"/>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grpSp>
        <p:nvGrpSpPr>
          <p:cNvPr id="2" name="Group 2"/>
          <p:cNvGrpSpPr/>
          <p:nvPr/>
        </p:nvGrpSpPr>
        <p:grpSpPr>
          <a:xfrm>
            <a:off x="6576657" y="2801346"/>
            <a:ext cx="5435573" cy="5619105"/>
            <a:chOff x="0" y="0"/>
            <a:chExt cx="906825" cy="937444"/>
          </a:xfrm>
        </p:grpSpPr>
        <p:sp>
          <p:nvSpPr>
            <p:cNvPr id="3" name="Freeform 3"/>
            <p:cNvSpPr/>
            <p:nvPr/>
          </p:nvSpPr>
          <p:spPr>
            <a:xfrm>
              <a:off x="0" y="0"/>
              <a:ext cx="906825" cy="937444"/>
            </a:xfrm>
            <a:custGeom>
              <a:avLst/>
              <a:gdLst/>
              <a:ahLst/>
              <a:cxnLst/>
              <a:rect l="l" t="t" r="r" b="b"/>
              <a:pathLst>
                <a:path w="906825" h="937444">
                  <a:moveTo>
                    <a:pt x="72640" y="0"/>
                  </a:moveTo>
                  <a:lnTo>
                    <a:pt x="834185" y="0"/>
                  </a:lnTo>
                  <a:cubicBezTo>
                    <a:pt x="853450" y="0"/>
                    <a:pt x="871926" y="7653"/>
                    <a:pt x="885549" y="21276"/>
                  </a:cubicBezTo>
                  <a:cubicBezTo>
                    <a:pt x="899172" y="34898"/>
                    <a:pt x="906825" y="53374"/>
                    <a:pt x="906825" y="72640"/>
                  </a:cubicBezTo>
                  <a:lnTo>
                    <a:pt x="906825" y="864804"/>
                  </a:lnTo>
                  <a:cubicBezTo>
                    <a:pt x="906825" y="884069"/>
                    <a:pt x="899172" y="902545"/>
                    <a:pt x="885549" y="916168"/>
                  </a:cubicBezTo>
                  <a:cubicBezTo>
                    <a:pt x="871926" y="929790"/>
                    <a:pt x="853450" y="937444"/>
                    <a:pt x="834185" y="937444"/>
                  </a:cubicBezTo>
                  <a:lnTo>
                    <a:pt x="72640" y="937444"/>
                  </a:lnTo>
                  <a:cubicBezTo>
                    <a:pt x="53374" y="937444"/>
                    <a:pt x="34898" y="929790"/>
                    <a:pt x="21276" y="916168"/>
                  </a:cubicBezTo>
                  <a:cubicBezTo>
                    <a:pt x="7653" y="902545"/>
                    <a:pt x="0" y="884069"/>
                    <a:pt x="0" y="864804"/>
                  </a:cubicBezTo>
                  <a:lnTo>
                    <a:pt x="0" y="72640"/>
                  </a:lnTo>
                  <a:cubicBezTo>
                    <a:pt x="0" y="53374"/>
                    <a:pt x="7653" y="34898"/>
                    <a:pt x="21276" y="21276"/>
                  </a:cubicBezTo>
                  <a:cubicBezTo>
                    <a:pt x="34898" y="7653"/>
                    <a:pt x="53374" y="0"/>
                    <a:pt x="72640" y="0"/>
                  </a:cubicBezTo>
                  <a:close/>
                </a:path>
              </a:pathLst>
            </a:custGeom>
            <a:solidFill>
              <a:srgbClr val="FFFFFF"/>
            </a:solidFill>
          </p:spPr>
        </p:sp>
        <p:sp>
          <p:nvSpPr>
            <p:cNvPr id="4" name="TextBox 4"/>
            <p:cNvSpPr txBox="1"/>
            <p:nvPr/>
          </p:nvSpPr>
          <p:spPr>
            <a:xfrm>
              <a:off x="0" y="-47625"/>
              <a:ext cx="906825" cy="985069"/>
            </a:xfrm>
            <a:prstGeom prst="rect">
              <a:avLst/>
            </a:prstGeom>
          </p:spPr>
          <p:txBody>
            <a:bodyPr lIns="50800" tIns="50800" rIns="50800" bIns="50800" rtlCol="0" anchor="ctr"/>
            <a:lstStyle/>
            <a:p>
              <a:pPr algn="ctr">
                <a:lnSpc>
                  <a:spcPts val="3427"/>
                </a:lnSpc>
              </a:pPr>
              <a:endParaRPr/>
            </a:p>
          </p:txBody>
        </p:sp>
      </p:grpSp>
      <p:sp>
        <p:nvSpPr>
          <p:cNvPr id="5" name="TextBox 5"/>
          <p:cNvSpPr txBox="1"/>
          <p:nvPr/>
        </p:nvSpPr>
        <p:spPr>
          <a:xfrm>
            <a:off x="841708" y="1143000"/>
            <a:ext cx="16604585" cy="812164"/>
          </a:xfrm>
          <a:prstGeom prst="rect">
            <a:avLst/>
          </a:prstGeom>
        </p:spPr>
        <p:txBody>
          <a:bodyPr lIns="0" tIns="0" rIns="0" bIns="0" rtlCol="0" anchor="t">
            <a:spAutoFit/>
          </a:bodyPr>
          <a:lstStyle/>
          <a:p>
            <a:pPr algn="ctr">
              <a:lnSpc>
                <a:spcPts val="6099"/>
              </a:lnSpc>
            </a:pPr>
            <a:r>
              <a:rPr lang="en-US" sz="6099" b="1">
                <a:solidFill>
                  <a:srgbClr val="FFFFFF"/>
                </a:solidFill>
                <a:latin typeface="Zilla Slab Bold"/>
                <a:ea typeface="Zilla Slab Bold"/>
                <a:cs typeface="Zilla Slab Bold"/>
                <a:sym typeface="Zilla Slab Bold"/>
              </a:rPr>
              <a:t>Arguments of the United Kingdom and Ireland</a:t>
            </a:r>
          </a:p>
        </p:txBody>
      </p:sp>
      <p:sp>
        <p:nvSpPr>
          <p:cNvPr id="6" name="TextBox 6"/>
          <p:cNvSpPr txBox="1"/>
          <p:nvPr/>
        </p:nvSpPr>
        <p:spPr>
          <a:xfrm>
            <a:off x="7030722" y="3139757"/>
            <a:ext cx="4905805" cy="4943475"/>
          </a:xfrm>
          <a:prstGeom prst="rect">
            <a:avLst/>
          </a:prstGeom>
        </p:spPr>
        <p:txBody>
          <a:bodyPr lIns="0" tIns="0" rIns="0" bIns="0" rtlCol="0" anchor="t">
            <a:spAutoFit/>
          </a:bodyPr>
          <a:lstStyle/>
          <a:p>
            <a:pPr algn="l">
              <a:lnSpc>
                <a:spcPts val="3960"/>
              </a:lnSpc>
            </a:pPr>
            <a:r>
              <a:rPr lang="en-US" sz="3300">
                <a:solidFill>
                  <a:srgbClr val="03213E"/>
                </a:solidFill>
                <a:latin typeface="Century Gothic Paneuropean"/>
                <a:ea typeface="Century Gothic Paneuropean"/>
                <a:cs typeface="Century Gothic Paneuropean"/>
                <a:sym typeface="Century Gothic Paneuropean"/>
              </a:rPr>
              <a:t>Ireland also questioned </a:t>
            </a:r>
            <a:r>
              <a:rPr lang="en-US" sz="3300" b="1">
                <a:solidFill>
                  <a:srgbClr val="03213E"/>
                </a:solidFill>
                <a:latin typeface="Century Gothic Paneuropean Bold"/>
                <a:ea typeface="Century Gothic Paneuropean Bold"/>
                <a:cs typeface="Century Gothic Paneuropean Bold"/>
                <a:sym typeface="Century Gothic Paneuropean Bold"/>
              </a:rPr>
              <a:t>whether Catherine qualified as an Union citizen </a:t>
            </a:r>
            <a:r>
              <a:rPr lang="en-US" sz="3300">
                <a:solidFill>
                  <a:srgbClr val="03213E"/>
                </a:solidFill>
                <a:latin typeface="Century Gothic Paneuropean"/>
                <a:ea typeface="Century Gothic Paneuropean"/>
                <a:cs typeface="Century Gothic Paneuropean"/>
                <a:sym typeface="Century Gothic Paneuropean"/>
              </a:rPr>
              <a:t>due to her age, arguing that she lacked the capacity to exercise Union rights, such as the right of movement or residence.</a:t>
            </a:r>
          </a:p>
        </p:txBody>
      </p:sp>
      <p:grpSp>
        <p:nvGrpSpPr>
          <p:cNvPr id="7" name="Group 7"/>
          <p:cNvGrpSpPr/>
          <p:nvPr/>
        </p:nvGrpSpPr>
        <p:grpSpPr>
          <a:xfrm>
            <a:off x="-1401411" y="8849075"/>
            <a:ext cx="20182830" cy="872226"/>
            <a:chOff x="0" y="0"/>
            <a:chExt cx="5315642" cy="229722"/>
          </a:xfrm>
        </p:grpSpPr>
        <p:sp>
          <p:nvSpPr>
            <p:cNvPr id="8" name="Freeform 8"/>
            <p:cNvSpPr/>
            <p:nvPr/>
          </p:nvSpPr>
          <p:spPr>
            <a:xfrm>
              <a:off x="0" y="0"/>
              <a:ext cx="5315642" cy="229722"/>
            </a:xfrm>
            <a:custGeom>
              <a:avLst/>
              <a:gdLst/>
              <a:ahLst/>
              <a:cxnLst/>
              <a:rect l="l" t="t" r="r" b="b"/>
              <a:pathLst>
                <a:path w="5315642" h="229722">
                  <a:moveTo>
                    <a:pt x="0" y="0"/>
                  </a:moveTo>
                  <a:lnTo>
                    <a:pt x="5315642" y="0"/>
                  </a:lnTo>
                  <a:lnTo>
                    <a:pt x="5315642" y="229722"/>
                  </a:lnTo>
                  <a:lnTo>
                    <a:pt x="0" y="229722"/>
                  </a:lnTo>
                  <a:close/>
                </a:path>
              </a:pathLst>
            </a:custGeom>
            <a:solidFill>
              <a:srgbClr val="E4AC6A"/>
            </a:solidFill>
          </p:spPr>
        </p:sp>
        <p:sp>
          <p:nvSpPr>
            <p:cNvPr id="9" name="TextBox 9"/>
            <p:cNvSpPr txBox="1"/>
            <p:nvPr/>
          </p:nvSpPr>
          <p:spPr>
            <a:xfrm>
              <a:off x="0" y="-38100"/>
              <a:ext cx="5315642" cy="26782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79950" y="2801346"/>
            <a:ext cx="5193994" cy="5619105"/>
            <a:chOff x="0" y="0"/>
            <a:chExt cx="866522" cy="937444"/>
          </a:xfrm>
        </p:grpSpPr>
        <p:sp>
          <p:nvSpPr>
            <p:cNvPr id="11" name="Freeform 11"/>
            <p:cNvSpPr/>
            <p:nvPr/>
          </p:nvSpPr>
          <p:spPr>
            <a:xfrm>
              <a:off x="0" y="0"/>
              <a:ext cx="866522" cy="937444"/>
            </a:xfrm>
            <a:custGeom>
              <a:avLst/>
              <a:gdLst/>
              <a:ahLst/>
              <a:cxnLst/>
              <a:rect l="l" t="t" r="r" b="b"/>
              <a:pathLst>
                <a:path w="866522" h="937444">
                  <a:moveTo>
                    <a:pt x="76018" y="0"/>
                  </a:moveTo>
                  <a:lnTo>
                    <a:pt x="790504" y="0"/>
                  </a:lnTo>
                  <a:cubicBezTo>
                    <a:pt x="832487" y="0"/>
                    <a:pt x="866522" y="34034"/>
                    <a:pt x="866522" y="76018"/>
                  </a:cubicBezTo>
                  <a:lnTo>
                    <a:pt x="866522" y="861425"/>
                  </a:lnTo>
                  <a:cubicBezTo>
                    <a:pt x="866522" y="881587"/>
                    <a:pt x="858513" y="900922"/>
                    <a:pt x="844257" y="915178"/>
                  </a:cubicBezTo>
                  <a:cubicBezTo>
                    <a:pt x="830000" y="929435"/>
                    <a:pt x="810665" y="937444"/>
                    <a:pt x="790504" y="937444"/>
                  </a:cubicBezTo>
                  <a:lnTo>
                    <a:pt x="76018" y="937444"/>
                  </a:lnTo>
                  <a:cubicBezTo>
                    <a:pt x="34034" y="937444"/>
                    <a:pt x="0" y="903409"/>
                    <a:pt x="0" y="861425"/>
                  </a:cubicBezTo>
                  <a:lnTo>
                    <a:pt x="0" y="76018"/>
                  </a:lnTo>
                  <a:cubicBezTo>
                    <a:pt x="0" y="34034"/>
                    <a:pt x="34034" y="0"/>
                    <a:pt x="76018" y="0"/>
                  </a:cubicBezTo>
                  <a:close/>
                </a:path>
              </a:pathLst>
            </a:custGeom>
            <a:solidFill>
              <a:srgbClr val="FFFFFF"/>
            </a:solidFill>
          </p:spPr>
        </p:sp>
        <p:sp>
          <p:nvSpPr>
            <p:cNvPr id="12" name="TextBox 12"/>
            <p:cNvSpPr txBox="1"/>
            <p:nvPr/>
          </p:nvSpPr>
          <p:spPr>
            <a:xfrm>
              <a:off x="0" y="-47625"/>
              <a:ext cx="866522" cy="985069"/>
            </a:xfrm>
            <a:prstGeom prst="rect">
              <a:avLst/>
            </a:prstGeom>
          </p:spPr>
          <p:txBody>
            <a:bodyPr lIns="50800" tIns="50800" rIns="50800" bIns="50800" rtlCol="0" anchor="ctr"/>
            <a:lstStyle/>
            <a:p>
              <a:pPr algn="ctr">
                <a:lnSpc>
                  <a:spcPts val="3427"/>
                </a:lnSpc>
              </a:pPr>
              <a:endParaRPr/>
            </a:p>
          </p:txBody>
        </p:sp>
      </p:grpSp>
      <p:sp>
        <p:nvSpPr>
          <p:cNvPr id="13" name="TextBox 13"/>
          <p:cNvSpPr txBox="1"/>
          <p:nvPr/>
        </p:nvSpPr>
        <p:spPr>
          <a:xfrm>
            <a:off x="1143634" y="3208827"/>
            <a:ext cx="4830310" cy="4943475"/>
          </a:xfrm>
          <a:prstGeom prst="rect">
            <a:avLst/>
          </a:prstGeom>
        </p:spPr>
        <p:txBody>
          <a:bodyPr lIns="0" tIns="0" rIns="0" bIns="0" rtlCol="0" anchor="t">
            <a:spAutoFit/>
          </a:bodyPr>
          <a:lstStyle/>
          <a:p>
            <a:pPr algn="l">
              <a:lnSpc>
                <a:spcPts val="3960"/>
              </a:lnSpc>
            </a:pPr>
            <a:r>
              <a:rPr lang="en-US" sz="3300">
                <a:solidFill>
                  <a:srgbClr val="03213E"/>
                </a:solidFill>
                <a:latin typeface="Century Gothic Paneuropean"/>
                <a:ea typeface="Century Gothic Paneuropean"/>
                <a:cs typeface="Century Gothic Paneuropean"/>
                <a:sym typeface="Century Gothic Paneuropean"/>
              </a:rPr>
              <a:t>UK and Irish governments </a:t>
            </a:r>
            <a:r>
              <a:rPr lang="en-US" sz="3300" b="1">
                <a:solidFill>
                  <a:srgbClr val="03213E"/>
                </a:solidFill>
                <a:latin typeface="Century Gothic Paneuropean Bold"/>
                <a:ea typeface="Century Gothic Paneuropean Bold"/>
                <a:cs typeface="Century Gothic Paneuropean Bold"/>
                <a:sym typeface="Century Gothic Paneuropean Bold"/>
              </a:rPr>
              <a:t>asserted that the ECJ did not have jurisdiction </a:t>
            </a:r>
            <a:r>
              <a:rPr lang="en-US" sz="3300">
                <a:solidFill>
                  <a:srgbClr val="03213E"/>
                </a:solidFill>
                <a:latin typeface="Century Gothic Paneuropean"/>
                <a:ea typeface="Century Gothic Paneuropean"/>
                <a:cs typeface="Century Gothic Paneuropean"/>
                <a:sym typeface="Century Gothic Paneuropean"/>
              </a:rPr>
              <a:t>in the case because Catherine had never crossed a border, and thus had not exercised any free movement rights. </a:t>
            </a:r>
          </a:p>
        </p:txBody>
      </p:sp>
      <p:grpSp>
        <p:nvGrpSpPr>
          <p:cNvPr id="14" name="Group 14"/>
          <p:cNvGrpSpPr/>
          <p:nvPr/>
        </p:nvGrpSpPr>
        <p:grpSpPr>
          <a:xfrm>
            <a:off x="12647343" y="2801346"/>
            <a:ext cx="5329595" cy="5619105"/>
            <a:chOff x="0" y="0"/>
            <a:chExt cx="889144" cy="937444"/>
          </a:xfrm>
        </p:grpSpPr>
        <p:sp>
          <p:nvSpPr>
            <p:cNvPr id="15" name="Freeform 15"/>
            <p:cNvSpPr/>
            <p:nvPr/>
          </p:nvSpPr>
          <p:spPr>
            <a:xfrm>
              <a:off x="0" y="0"/>
              <a:ext cx="889144" cy="937444"/>
            </a:xfrm>
            <a:custGeom>
              <a:avLst/>
              <a:gdLst/>
              <a:ahLst/>
              <a:cxnLst/>
              <a:rect l="l" t="t" r="r" b="b"/>
              <a:pathLst>
                <a:path w="889144" h="937444">
                  <a:moveTo>
                    <a:pt x="74084" y="0"/>
                  </a:moveTo>
                  <a:lnTo>
                    <a:pt x="815060" y="0"/>
                  </a:lnTo>
                  <a:cubicBezTo>
                    <a:pt x="855976" y="0"/>
                    <a:pt x="889144" y="33169"/>
                    <a:pt x="889144" y="74084"/>
                  </a:cubicBezTo>
                  <a:lnTo>
                    <a:pt x="889144" y="863360"/>
                  </a:lnTo>
                  <a:cubicBezTo>
                    <a:pt x="889144" y="904275"/>
                    <a:pt x="855976" y="937444"/>
                    <a:pt x="815060" y="937444"/>
                  </a:cubicBezTo>
                  <a:lnTo>
                    <a:pt x="74084" y="937444"/>
                  </a:lnTo>
                  <a:cubicBezTo>
                    <a:pt x="33169" y="937444"/>
                    <a:pt x="0" y="904275"/>
                    <a:pt x="0" y="863360"/>
                  </a:cubicBezTo>
                  <a:lnTo>
                    <a:pt x="0" y="74084"/>
                  </a:lnTo>
                  <a:cubicBezTo>
                    <a:pt x="0" y="33169"/>
                    <a:pt x="33169" y="0"/>
                    <a:pt x="74084" y="0"/>
                  </a:cubicBezTo>
                  <a:close/>
                </a:path>
              </a:pathLst>
            </a:custGeom>
            <a:solidFill>
              <a:srgbClr val="FFFFFF"/>
            </a:solidFill>
          </p:spPr>
        </p:sp>
        <p:sp>
          <p:nvSpPr>
            <p:cNvPr id="16" name="TextBox 16"/>
            <p:cNvSpPr txBox="1"/>
            <p:nvPr/>
          </p:nvSpPr>
          <p:spPr>
            <a:xfrm>
              <a:off x="0" y="-47625"/>
              <a:ext cx="889144" cy="985069"/>
            </a:xfrm>
            <a:prstGeom prst="rect">
              <a:avLst/>
            </a:prstGeom>
          </p:spPr>
          <p:txBody>
            <a:bodyPr lIns="50800" tIns="50800" rIns="50800" bIns="50800" rtlCol="0" anchor="ctr"/>
            <a:lstStyle/>
            <a:p>
              <a:pPr algn="ctr">
                <a:lnSpc>
                  <a:spcPts val="3427"/>
                </a:lnSpc>
              </a:pPr>
              <a:endParaRPr/>
            </a:p>
          </p:txBody>
        </p:sp>
      </p:grpSp>
      <p:grpSp>
        <p:nvGrpSpPr>
          <p:cNvPr id="17" name="Group 17"/>
          <p:cNvGrpSpPr/>
          <p:nvPr/>
        </p:nvGrpSpPr>
        <p:grpSpPr>
          <a:xfrm>
            <a:off x="12071581" y="2382708"/>
            <a:ext cx="1151523" cy="995175"/>
            <a:chOff x="0" y="0"/>
            <a:chExt cx="940497" cy="812800"/>
          </a:xfrm>
        </p:grpSpPr>
        <p:sp>
          <p:nvSpPr>
            <p:cNvPr id="18" name="Freeform 18"/>
            <p:cNvSpPr/>
            <p:nvPr/>
          </p:nvSpPr>
          <p:spPr>
            <a:xfrm>
              <a:off x="0" y="0"/>
              <a:ext cx="940497" cy="812800"/>
            </a:xfrm>
            <a:custGeom>
              <a:avLst/>
              <a:gdLst/>
              <a:ahLst/>
              <a:cxnLst/>
              <a:rect l="l" t="t" r="r" b="b"/>
              <a:pathLst>
                <a:path w="940497" h="812800">
                  <a:moveTo>
                    <a:pt x="470248" y="0"/>
                  </a:moveTo>
                  <a:cubicBezTo>
                    <a:pt x="210537" y="0"/>
                    <a:pt x="0" y="181951"/>
                    <a:pt x="0" y="406400"/>
                  </a:cubicBezTo>
                  <a:cubicBezTo>
                    <a:pt x="0" y="630849"/>
                    <a:pt x="210537" y="812800"/>
                    <a:pt x="470248" y="812800"/>
                  </a:cubicBezTo>
                  <a:cubicBezTo>
                    <a:pt x="729959" y="812800"/>
                    <a:pt x="940497" y="630849"/>
                    <a:pt x="940497" y="406400"/>
                  </a:cubicBezTo>
                  <a:cubicBezTo>
                    <a:pt x="940497" y="181951"/>
                    <a:pt x="729959" y="0"/>
                    <a:pt x="470248" y="0"/>
                  </a:cubicBezTo>
                  <a:close/>
                </a:path>
              </a:pathLst>
            </a:custGeom>
            <a:solidFill>
              <a:srgbClr val="E4AC6A"/>
            </a:solidFill>
            <a:ln w="38100" cap="sq">
              <a:solidFill>
                <a:srgbClr val="FFFFFF"/>
              </a:solidFill>
              <a:prstDash val="solid"/>
              <a:miter/>
            </a:ln>
          </p:spPr>
        </p:sp>
        <p:sp>
          <p:nvSpPr>
            <p:cNvPr id="19" name="TextBox 19"/>
            <p:cNvSpPr txBox="1"/>
            <p:nvPr/>
          </p:nvSpPr>
          <p:spPr>
            <a:xfrm>
              <a:off x="88172" y="28575"/>
              <a:ext cx="764153" cy="708025"/>
            </a:xfrm>
            <a:prstGeom prst="rect">
              <a:avLst/>
            </a:prstGeom>
          </p:spPr>
          <p:txBody>
            <a:bodyPr lIns="50800" tIns="50800" rIns="50800" bIns="50800" rtlCol="0" anchor="ctr"/>
            <a:lstStyle/>
            <a:p>
              <a:pPr algn="ctr">
                <a:lnSpc>
                  <a:spcPts val="3427"/>
                </a:lnSpc>
              </a:pPr>
              <a:endParaRPr/>
            </a:p>
          </p:txBody>
        </p:sp>
      </p:grpSp>
      <p:sp>
        <p:nvSpPr>
          <p:cNvPr id="20" name="TextBox 20"/>
          <p:cNvSpPr txBox="1"/>
          <p:nvPr/>
        </p:nvSpPr>
        <p:spPr>
          <a:xfrm>
            <a:off x="12993304" y="3387407"/>
            <a:ext cx="4983634" cy="3952875"/>
          </a:xfrm>
          <a:prstGeom prst="rect">
            <a:avLst/>
          </a:prstGeom>
        </p:spPr>
        <p:txBody>
          <a:bodyPr lIns="0" tIns="0" rIns="0" bIns="0" rtlCol="0" anchor="t">
            <a:spAutoFit/>
          </a:bodyPr>
          <a:lstStyle/>
          <a:p>
            <a:pPr algn="l">
              <a:lnSpc>
                <a:spcPts val="3960"/>
              </a:lnSpc>
            </a:pPr>
            <a:r>
              <a:rPr lang="en-US" sz="3300">
                <a:solidFill>
                  <a:srgbClr val="03213E"/>
                </a:solidFill>
                <a:latin typeface="Century Gothic Paneuropean"/>
                <a:ea typeface="Century Gothic Paneuropean"/>
                <a:cs typeface="Century Gothic Paneuropean"/>
                <a:sym typeface="Century Gothic Paneuropean"/>
              </a:rPr>
              <a:t>The UK also complained that Ms. Chen’s choice to have her child in Belfast to secure Irish citizenship, and thus immigration entitlements was </a:t>
            </a:r>
            <a:r>
              <a:rPr lang="en-US" sz="3300" b="1">
                <a:solidFill>
                  <a:srgbClr val="03213E"/>
                </a:solidFill>
                <a:latin typeface="Century Gothic Paneuropean Bold"/>
                <a:ea typeface="Century Gothic Paneuropean Bold"/>
                <a:cs typeface="Century Gothic Paneuropean Bold"/>
                <a:sym typeface="Century Gothic Paneuropean Bold"/>
              </a:rPr>
              <a:t>an abuse of Union Law.</a:t>
            </a:r>
          </a:p>
        </p:txBody>
      </p:sp>
      <p:grpSp>
        <p:nvGrpSpPr>
          <p:cNvPr id="21" name="Group 21"/>
          <p:cNvGrpSpPr/>
          <p:nvPr/>
        </p:nvGrpSpPr>
        <p:grpSpPr>
          <a:xfrm>
            <a:off x="204188" y="2382708"/>
            <a:ext cx="1151523" cy="995175"/>
            <a:chOff x="0" y="0"/>
            <a:chExt cx="940497" cy="812800"/>
          </a:xfrm>
        </p:grpSpPr>
        <p:sp>
          <p:nvSpPr>
            <p:cNvPr id="22" name="Freeform 22"/>
            <p:cNvSpPr/>
            <p:nvPr/>
          </p:nvSpPr>
          <p:spPr>
            <a:xfrm>
              <a:off x="0" y="0"/>
              <a:ext cx="940497" cy="812800"/>
            </a:xfrm>
            <a:custGeom>
              <a:avLst/>
              <a:gdLst/>
              <a:ahLst/>
              <a:cxnLst/>
              <a:rect l="l" t="t" r="r" b="b"/>
              <a:pathLst>
                <a:path w="940497" h="812800">
                  <a:moveTo>
                    <a:pt x="470248" y="0"/>
                  </a:moveTo>
                  <a:cubicBezTo>
                    <a:pt x="210537" y="0"/>
                    <a:pt x="0" y="181951"/>
                    <a:pt x="0" y="406400"/>
                  </a:cubicBezTo>
                  <a:cubicBezTo>
                    <a:pt x="0" y="630849"/>
                    <a:pt x="210537" y="812800"/>
                    <a:pt x="470248" y="812800"/>
                  </a:cubicBezTo>
                  <a:cubicBezTo>
                    <a:pt x="729959" y="812800"/>
                    <a:pt x="940497" y="630849"/>
                    <a:pt x="940497" y="406400"/>
                  </a:cubicBezTo>
                  <a:cubicBezTo>
                    <a:pt x="940497" y="181951"/>
                    <a:pt x="729959" y="0"/>
                    <a:pt x="470248" y="0"/>
                  </a:cubicBezTo>
                  <a:close/>
                </a:path>
              </a:pathLst>
            </a:custGeom>
            <a:solidFill>
              <a:srgbClr val="E4AC6A"/>
            </a:solidFill>
            <a:ln w="38100" cap="sq">
              <a:solidFill>
                <a:srgbClr val="FFFFFF"/>
              </a:solidFill>
              <a:prstDash val="solid"/>
              <a:miter/>
            </a:ln>
          </p:spPr>
        </p:sp>
        <p:sp>
          <p:nvSpPr>
            <p:cNvPr id="23" name="TextBox 23"/>
            <p:cNvSpPr txBox="1"/>
            <p:nvPr/>
          </p:nvSpPr>
          <p:spPr>
            <a:xfrm>
              <a:off x="88172" y="28575"/>
              <a:ext cx="764153" cy="708025"/>
            </a:xfrm>
            <a:prstGeom prst="rect">
              <a:avLst/>
            </a:prstGeom>
          </p:spPr>
          <p:txBody>
            <a:bodyPr lIns="50800" tIns="50800" rIns="50800" bIns="50800" rtlCol="0" anchor="ctr"/>
            <a:lstStyle/>
            <a:p>
              <a:pPr algn="ctr">
                <a:lnSpc>
                  <a:spcPts val="3427"/>
                </a:lnSpc>
              </a:pPr>
              <a:endParaRPr/>
            </a:p>
          </p:txBody>
        </p:sp>
      </p:grpSp>
      <p:grpSp>
        <p:nvGrpSpPr>
          <p:cNvPr id="24" name="Group 24"/>
          <p:cNvGrpSpPr/>
          <p:nvPr/>
        </p:nvGrpSpPr>
        <p:grpSpPr>
          <a:xfrm>
            <a:off x="6000895" y="2382708"/>
            <a:ext cx="1151523" cy="995175"/>
            <a:chOff x="0" y="0"/>
            <a:chExt cx="940497" cy="812800"/>
          </a:xfrm>
        </p:grpSpPr>
        <p:sp>
          <p:nvSpPr>
            <p:cNvPr id="25" name="Freeform 25"/>
            <p:cNvSpPr/>
            <p:nvPr/>
          </p:nvSpPr>
          <p:spPr>
            <a:xfrm>
              <a:off x="0" y="0"/>
              <a:ext cx="940497" cy="812800"/>
            </a:xfrm>
            <a:custGeom>
              <a:avLst/>
              <a:gdLst/>
              <a:ahLst/>
              <a:cxnLst/>
              <a:rect l="l" t="t" r="r" b="b"/>
              <a:pathLst>
                <a:path w="940497" h="812800">
                  <a:moveTo>
                    <a:pt x="470248" y="0"/>
                  </a:moveTo>
                  <a:cubicBezTo>
                    <a:pt x="210537" y="0"/>
                    <a:pt x="0" y="181951"/>
                    <a:pt x="0" y="406400"/>
                  </a:cubicBezTo>
                  <a:cubicBezTo>
                    <a:pt x="0" y="630849"/>
                    <a:pt x="210537" y="812800"/>
                    <a:pt x="470248" y="812800"/>
                  </a:cubicBezTo>
                  <a:cubicBezTo>
                    <a:pt x="729959" y="812800"/>
                    <a:pt x="940497" y="630849"/>
                    <a:pt x="940497" y="406400"/>
                  </a:cubicBezTo>
                  <a:cubicBezTo>
                    <a:pt x="940497" y="181951"/>
                    <a:pt x="729959" y="0"/>
                    <a:pt x="470248" y="0"/>
                  </a:cubicBezTo>
                  <a:close/>
                </a:path>
              </a:pathLst>
            </a:custGeom>
            <a:solidFill>
              <a:srgbClr val="E4AC6A"/>
            </a:solidFill>
            <a:ln w="38100" cap="sq">
              <a:solidFill>
                <a:srgbClr val="FFFFFF"/>
              </a:solidFill>
              <a:prstDash val="solid"/>
              <a:miter/>
            </a:ln>
          </p:spPr>
        </p:sp>
        <p:sp>
          <p:nvSpPr>
            <p:cNvPr id="26" name="TextBox 26"/>
            <p:cNvSpPr txBox="1"/>
            <p:nvPr/>
          </p:nvSpPr>
          <p:spPr>
            <a:xfrm>
              <a:off x="88172" y="28575"/>
              <a:ext cx="764153" cy="708025"/>
            </a:xfrm>
            <a:prstGeom prst="rect">
              <a:avLst/>
            </a:prstGeom>
          </p:spPr>
          <p:txBody>
            <a:bodyPr lIns="50800" tIns="50800" rIns="50800" bIns="50800" rtlCol="0" anchor="ctr"/>
            <a:lstStyle/>
            <a:p>
              <a:pPr algn="ctr">
                <a:lnSpc>
                  <a:spcPts val="3427"/>
                </a:lnSpc>
              </a:pPr>
              <a:endParaRPr/>
            </a:p>
          </p:txBody>
        </p:sp>
      </p:grpSp>
      <p:sp>
        <p:nvSpPr>
          <p:cNvPr id="27" name="TextBox 27"/>
          <p:cNvSpPr txBox="1"/>
          <p:nvPr/>
        </p:nvSpPr>
        <p:spPr>
          <a:xfrm>
            <a:off x="7030722" y="8880475"/>
            <a:ext cx="4094145"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Century Gothic Paneuropean"/>
                <a:ea typeface="Century Gothic Paneuropean"/>
                <a:cs typeface="Century Gothic Paneuropean"/>
                <a:sym typeface="Century Gothic Paneuropean"/>
              </a:rPr>
              <a:t>“purely internal”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grpSp>
        <p:nvGrpSpPr>
          <p:cNvPr id="2" name="Group 2"/>
          <p:cNvGrpSpPr/>
          <p:nvPr/>
        </p:nvGrpSpPr>
        <p:grpSpPr>
          <a:xfrm>
            <a:off x="681204" y="1447338"/>
            <a:ext cx="17211900" cy="7471764"/>
            <a:chOff x="0" y="0"/>
            <a:chExt cx="2871487" cy="1246525"/>
          </a:xfrm>
        </p:grpSpPr>
        <p:sp>
          <p:nvSpPr>
            <p:cNvPr id="3" name="Freeform 3"/>
            <p:cNvSpPr/>
            <p:nvPr/>
          </p:nvSpPr>
          <p:spPr>
            <a:xfrm>
              <a:off x="0" y="0"/>
              <a:ext cx="2871487" cy="1246525"/>
            </a:xfrm>
            <a:custGeom>
              <a:avLst/>
              <a:gdLst/>
              <a:ahLst/>
              <a:cxnLst/>
              <a:rect l="l" t="t" r="r" b="b"/>
              <a:pathLst>
                <a:path w="2871487" h="1246525">
                  <a:moveTo>
                    <a:pt x="22940" y="0"/>
                  </a:moveTo>
                  <a:lnTo>
                    <a:pt x="2848547" y="0"/>
                  </a:lnTo>
                  <a:cubicBezTo>
                    <a:pt x="2854631" y="0"/>
                    <a:pt x="2860466" y="2417"/>
                    <a:pt x="2864768" y="6719"/>
                  </a:cubicBezTo>
                  <a:cubicBezTo>
                    <a:pt x="2869070" y="11021"/>
                    <a:pt x="2871487" y="16856"/>
                    <a:pt x="2871487" y="22940"/>
                  </a:cubicBezTo>
                  <a:lnTo>
                    <a:pt x="2871487" y="1223586"/>
                  </a:lnTo>
                  <a:cubicBezTo>
                    <a:pt x="2871487" y="1229670"/>
                    <a:pt x="2869070" y="1235504"/>
                    <a:pt x="2864768" y="1239806"/>
                  </a:cubicBezTo>
                  <a:cubicBezTo>
                    <a:pt x="2860466" y="1244108"/>
                    <a:pt x="2854631" y="1246525"/>
                    <a:pt x="2848547" y="1246525"/>
                  </a:cubicBezTo>
                  <a:lnTo>
                    <a:pt x="22940" y="1246525"/>
                  </a:lnTo>
                  <a:cubicBezTo>
                    <a:pt x="16856" y="1246525"/>
                    <a:pt x="11021" y="1244108"/>
                    <a:pt x="6719" y="1239806"/>
                  </a:cubicBezTo>
                  <a:cubicBezTo>
                    <a:pt x="2417" y="1235504"/>
                    <a:pt x="0" y="1229670"/>
                    <a:pt x="0" y="1223586"/>
                  </a:cubicBezTo>
                  <a:lnTo>
                    <a:pt x="0" y="22940"/>
                  </a:lnTo>
                  <a:cubicBezTo>
                    <a:pt x="0" y="16856"/>
                    <a:pt x="2417" y="11021"/>
                    <a:pt x="6719" y="6719"/>
                  </a:cubicBezTo>
                  <a:cubicBezTo>
                    <a:pt x="11021" y="2417"/>
                    <a:pt x="16856" y="0"/>
                    <a:pt x="22940" y="0"/>
                  </a:cubicBezTo>
                  <a:close/>
                </a:path>
              </a:pathLst>
            </a:custGeom>
            <a:solidFill>
              <a:srgbClr val="FFFFFF"/>
            </a:solidFill>
          </p:spPr>
        </p:sp>
        <p:sp>
          <p:nvSpPr>
            <p:cNvPr id="4" name="TextBox 4"/>
            <p:cNvSpPr txBox="1"/>
            <p:nvPr/>
          </p:nvSpPr>
          <p:spPr>
            <a:xfrm>
              <a:off x="0" y="-47625"/>
              <a:ext cx="2871487" cy="1294150"/>
            </a:xfrm>
            <a:prstGeom prst="rect">
              <a:avLst/>
            </a:prstGeom>
          </p:spPr>
          <p:txBody>
            <a:bodyPr lIns="50800" tIns="50800" rIns="50800" bIns="50800" rtlCol="0" anchor="ctr"/>
            <a:lstStyle/>
            <a:p>
              <a:pPr algn="ctr">
                <a:lnSpc>
                  <a:spcPts val="3427"/>
                </a:lnSpc>
              </a:pPr>
              <a:endParaRPr/>
            </a:p>
          </p:txBody>
        </p:sp>
      </p:grpSp>
      <p:grpSp>
        <p:nvGrpSpPr>
          <p:cNvPr id="5" name="Group 5"/>
          <p:cNvGrpSpPr/>
          <p:nvPr/>
        </p:nvGrpSpPr>
        <p:grpSpPr>
          <a:xfrm>
            <a:off x="224256" y="875544"/>
            <a:ext cx="1229062" cy="1143588"/>
            <a:chOff x="0" y="0"/>
            <a:chExt cx="873550" cy="812800"/>
          </a:xfrm>
        </p:grpSpPr>
        <p:sp>
          <p:nvSpPr>
            <p:cNvPr id="6" name="Freeform 6"/>
            <p:cNvSpPr/>
            <p:nvPr/>
          </p:nvSpPr>
          <p:spPr>
            <a:xfrm>
              <a:off x="0" y="0"/>
              <a:ext cx="873550" cy="812800"/>
            </a:xfrm>
            <a:custGeom>
              <a:avLst/>
              <a:gdLst/>
              <a:ahLst/>
              <a:cxnLst/>
              <a:rect l="l" t="t" r="r" b="b"/>
              <a:pathLst>
                <a:path w="873550" h="812800">
                  <a:moveTo>
                    <a:pt x="436775" y="0"/>
                  </a:moveTo>
                  <a:cubicBezTo>
                    <a:pt x="195551" y="0"/>
                    <a:pt x="0" y="181951"/>
                    <a:pt x="0" y="406400"/>
                  </a:cubicBezTo>
                  <a:cubicBezTo>
                    <a:pt x="0" y="630849"/>
                    <a:pt x="195551" y="812800"/>
                    <a:pt x="436775" y="812800"/>
                  </a:cubicBezTo>
                  <a:cubicBezTo>
                    <a:pt x="677999" y="812800"/>
                    <a:pt x="873550" y="630849"/>
                    <a:pt x="873550" y="406400"/>
                  </a:cubicBezTo>
                  <a:cubicBezTo>
                    <a:pt x="873550" y="181951"/>
                    <a:pt x="677999" y="0"/>
                    <a:pt x="436775" y="0"/>
                  </a:cubicBezTo>
                  <a:close/>
                </a:path>
              </a:pathLst>
            </a:custGeom>
            <a:solidFill>
              <a:srgbClr val="E4AC6A"/>
            </a:solidFill>
            <a:ln w="38100" cap="sq">
              <a:solidFill>
                <a:srgbClr val="FFFFFF"/>
              </a:solidFill>
              <a:prstDash val="solid"/>
              <a:miter/>
            </a:ln>
          </p:spPr>
        </p:sp>
        <p:sp>
          <p:nvSpPr>
            <p:cNvPr id="7" name="TextBox 7"/>
            <p:cNvSpPr txBox="1"/>
            <p:nvPr/>
          </p:nvSpPr>
          <p:spPr>
            <a:xfrm>
              <a:off x="81895" y="28575"/>
              <a:ext cx="709759" cy="708025"/>
            </a:xfrm>
            <a:prstGeom prst="rect">
              <a:avLst/>
            </a:prstGeom>
          </p:spPr>
          <p:txBody>
            <a:bodyPr lIns="50800" tIns="50800" rIns="50800" bIns="50800" rtlCol="0" anchor="ctr"/>
            <a:lstStyle/>
            <a:p>
              <a:pPr algn="ctr">
                <a:lnSpc>
                  <a:spcPts val="3427"/>
                </a:lnSpc>
              </a:pPr>
              <a:endParaRPr/>
            </a:p>
          </p:txBody>
        </p:sp>
      </p:grpSp>
      <p:sp>
        <p:nvSpPr>
          <p:cNvPr id="8" name="TextBox 8"/>
          <p:cNvSpPr txBox="1"/>
          <p:nvPr/>
        </p:nvSpPr>
        <p:spPr>
          <a:xfrm>
            <a:off x="5534298" y="400083"/>
            <a:ext cx="7219404" cy="1425575"/>
          </a:xfrm>
          <a:prstGeom prst="rect">
            <a:avLst/>
          </a:prstGeom>
        </p:spPr>
        <p:txBody>
          <a:bodyPr lIns="0" tIns="0" rIns="0" bIns="0" rtlCol="0" anchor="t">
            <a:spAutoFit/>
          </a:bodyPr>
          <a:lstStyle/>
          <a:p>
            <a:pPr algn="ctr">
              <a:lnSpc>
                <a:spcPts val="5499"/>
              </a:lnSpc>
            </a:pPr>
            <a:r>
              <a:rPr lang="en-US" sz="5499" b="1">
                <a:solidFill>
                  <a:srgbClr val="FFFFFF"/>
                </a:solidFill>
                <a:latin typeface="Zilla Slab Bold"/>
                <a:ea typeface="Zilla Slab Bold"/>
                <a:cs typeface="Zilla Slab Bold"/>
                <a:sym typeface="Zilla Slab Bold"/>
              </a:rPr>
              <a:t>Main Legal Issue</a:t>
            </a:r>
          </a:p>
          <a:p>
            <a:pPr algn="ctr">
              <a:lnSpc>
                <a:spcPts val="5499"/>
              </a:lnSpc>
            </a:pPr>
            <a:endParaRPr lang="en-US" sz="5499" b="1">
              <a:solidFill>
                <a:srgbClr val="FFFFFF"/>
              </a:solidFill>
              <a:latin typeface="Zilla Slab Bold"/>
              <a:ea typeface="Zilla Slab Bold"/>
              <a:cs typeface="Zilla Slab Bold"/>
              <a:sym typeface="Zilla Slab Bold"/>
            </a:endParaRPr>
          </a:p>
        </p:txBody>
      </p:sp>
      <p:sp>
        <p:nvSpPr>
          <p:cNvPr id="9" name="TextBox 9"/>
          <p:cNvSpPr txBox="1"/>
          <p:nvPr/>
        </p:nvSpPr>
        <p:spPr>
          <a:xfrm>
            <a:off x="838787" y="1476375"/>
            <a:ext cx="16858464" cy="6810375"/>
          </a:xfrm>
          <a:prstGeom prst="rect">
            <a:avLst/>
          </a:prstGeom>
        </p:spPr>
        <p:txBody>
          <a:bodyPr lIns="0" tIns="0" rIns="0" bIns="0" rtlCol="0" anchor="t">
            <a:spAutoFit/>
          </a:bodyPr>
          <a:lstStyle/>
          <a:p>
            <a:pPr algn="just">
              <a:lnSpc>
                <a:spcPts val="3839"/>
              </a:lnSpc>
            </a:pPr>
            <a:endParaRPr/>
          </a:p>
          <a:p>
            <a:pPr algn="just">
              <a:lnSpc>
                <a:spcPts val="3839"/>
              </a:lnSpc>
            </a:pPr>
            <a:endParaRPr/>
          </a:p>
          <a:p>
            <a:pPr marL="690869" lvl="1" indent="-345435" algn="just">
              <a:lnSpc>
                <a:spcPts val="3839"/>
              </a:lnSpc>
              <a:buFont typeface="Arial"/>
              <a:buChar char="•"/>
            </a:pPr>
            <a:r>
              <a:rPr lang="en-US" sz="3199">
                <a:solidFill>
                  <a:srgbClr val="03213E"/>
                </a:solidFill>
                <a:latin typeface="Century Gothic Paneuropean"/>
                <a:ea typeface="Century Gothic Paneuropean"/>
                <a:cs typeface="Century Gothic Paneuropean"/>
                <a:sym typeface="Century Gothic Paneuropean"/>
              </a:rPr>
              <a:t>Whether a minor child can be regarded as </a:t>
            </a:r>
            <a:r>
              <a:rPr lang="en-US" sz="3199" b="1">
                <a:solidFill>
                  <a:srgbClr val="03213E"/>
                </a:solidFill>
                <a:latin typeface="Century Gothic Paneuropean Bold"/>
                <a:ea typeface="Century Gothic Paneuropean Bold"/>
                <a:cs typeface="Century Gothic Paneuropean Bold"/>
                <a:sym typeface="Century Gothic Paneuropean Bold"/>
              </a:rPr>
              <a:t>having sufficient resources,</a:t>
            </a:r>
            <a:r>
              <a:rPr lang="en-US" sz="3199">
                <a:solidFill>
                  <a:srgbClr val="03213E"/>
                </a:solidFill>
                <a:latin typeface="Century Gothic Paneuropean"/>
                <a:ea typeface="Century Gothic Paneuropean"/>
                <a:cs typeface="Century Gothic Paneuropean"/>
                <a:sym typeface="Century Gothic Paneuropean"/>
              </a:rPr>
              <a:t> even where a third-country national parent provides those resources?</a:t>
            </a:r>
          </a:p>
          <a:p>
            <a:pPr algn="just">
              <a:lnSpc>
                <a:spcPts val="3839"/>
              </a:lnSpc>
            </a:pPr>
            <a:endParaRPr lang="en-US" sz="3199">
              <a:solidFill>
                <a:srgbClr val="03213E"/>
              </a:solidFill>
              <a:latin typeface="Century Gothic Paneuropean"/>
              <a:ea typeface="Century Gothic Paneuropean"/>
              <a:cs typeface="Century Gothic Paneuropean"/>
              <a:sym typeface="Century Gothic Paneuropean"/>
            </a:endParaRPr>
          </a:p>
          <a:p>
            <a:pPr marL="690869" lvl="1" indent="-345435" algn="just">
              <a:lnSpc>
                <a:spcPts val="3839"/>
              </a:lnSpc>
              <a:buFont typeface="Arial"/>
              <a:buChar char="•"/>
            </a:pPr>
            <a:r>
              <a:rPr lang="en-US" sz="3199">
                <a:solidFill>
                  <a:srgbClr val="03213E"/>
                </a:solidFill>
                <a:latin typeface="Century Gothic Paneuropean"/>
                <a:ea typeface="Century Gothic Paneuropean"/>
                <a:cs typeface="Century Gothic Paneuropean"/>
                <a:sym typeface="Century Gothic Paneuropean"/>
              </a:rPr>
              <a:t>Whether the child may rely on the residence rights under the directives</a:t>
            </a:r>
            <a:r>
              <a:rPr lang="en-US" sz="3199" b="1">
                <a:solidFill>
                  <a:srgbClr val="03213E"/>
                </a:solidFill>
                <a:latin typeface="Century Gothic Paneuropean Bold"/>
                <a:ea typeface="Century Gothic Paneuropean Bold"/>
                <a:cs typeface="Century Gothic Paneuropean Bold"/>
                <a:sym typeface="Century Gothic Paneuropean Bold"/>
              </a:rPr>
              <a:t> despite never having exercised free movement?</a:t>
            </a:r>
          </a:p>
          <a:p>
            <a:pPr algn="just">
              <a:lnSpc>
                <a:spcPts val="3839"/>
              </a:lnSpc>
            </a:pPr>
            <a:endParaRPr lang="en-US" sz="3199" b="1">
              <a:solidFill>
                <a:srgbClr val="03213E"/>
              </a:solidFill>
              <a:latin typeface="Century Gothic Paneuropean Bold"/>
              <a:ea typeface="Century Gothic Paneuropean Bold"/>
              <a:cs typeface="Century Gothic Paneuropean Bold"/>
              <a:sym typeface="Century Gothic Paneuropean Bold"/>
            </a:endParaRPr>
          </a:p>
          <a:p>
            <a:pPr marL="690869" lvl="1" indent="-345435" algn="just">
              <a:lnSpc>
                <a:spcPts val="3839"/>
              </a:lnSpc>
              <a:buFont typeface="Arial"/>
              <a:buChar char="•"/>
            </a:pPr>
            <a:r>
              <a:rPr lang="en-US" sz="3199">
                <a:solidFill>
                  <a:srgbClr val="03213E"/>
                </a:solidFill>
                <a:latin typeface="Century Gothic Paneuropean"/>
                <a:ea typeface="Century Gothic Paneuropean"/>
                <a:cs typeface="Century Gothic Paneuropean"/>
                <a:sym typeface="Century Gothic Paneuropean"/>
              </a:rPr>
              <a:t>If the child enjoys such a right of residence, must the third-country national primary carer also be granted</a:t>
            </a:r>
            <a:r>
              <a:rPr lang="en-US" sz="3199" b="1">
                <a:solidFill>
                  <a:srgbClr val="03213E"/>
                </a:solidFill>
                <a:latin typeface="Century Gothic Paneuropean Bold"/>
                <a:ea typeface="Century Gothic Paneuropean Bold"/>
                <a:cs typeface="Century Gothic Paneuropean Bold"/>
                <a:sym typeface="Century Gothic Paneuropean Bold"/>
              </a:rPr>
              <a:t> a derived right of residence </a:t>
            </a:r>
            <a:r>
              <a:rPr lang="en-US" sz="3199">
                <a:solidFill>
                  <a:srgbClr val="03213E"/>
                </a:solidFill>
                <a:latin typeface="Century Gothic Paneuropean"/>
                <a:ea typeface="Century Gothic Paneuropean"/>
                <a:cs typeface="Century Gothic Paneuropean"/>
                <a:sym typeface="Century Gothic Paneuropean"/>
              </a:rPr>
              <a:t>in the host Member State, </a:t>
            </a:r>
            <a:r>
              <a:rPr lang="en-US" sz="3199" b="1">
                <a:solidFill>
                  <a:srgbClr val="03213E"/>
                </a:solidFill>
                <a:latin typeface="Century Gothic Paneuropean Bold"/>
                <a:ea typeface="Century Gothic Paneuropean Bold"/>
                <a:cs typeface="Century Gothic Paneuropean Bold"/>
                <a:sym typeface="Century Gothic Paneuropean Bold"/>
              </a:rPr>
              <a:t>even though the directives are framed to cover persons dependent on the economically active Union citizen rather than those on whom the Union citizen depends?</a:t>
            </a:r>
          </a:p>
          <a:p>
            <a:pPr algn="just">
              <a:lnSpc>
                <a:spcPts val="3839"/>
              </a:lnSpc>
            </a:pPr>
            <a:endParaRPr lang="en-US" sz="3199" b="1">
              <a:solidFill>
                <a:srgbClr val="03213E"/>
              </a:solidFill>
              <a:latin typeface="Century Gothic Paneuropean Bold"/>
              <a:ea typeface="Century Gothic Paneuropean Bold"/>
              <a:cs typeface="Century Gothic Paneuropean Bold"/>
              <a:sym typeface="Century Gothic Paneuropean Bold"/>
            </a:endParaRPr>
          </a:p>
        </p:txBody>
      </p:sp>
      <p:grpSp>
        <p:nvGrpSpPr>
          <p:cNvPr id="10" name="Group 10"/>
          <p:cNvGrpSpPr/>
          <p:nvPr/>
        </p:nvGrpSpPr>
        <p:grpSpPr>
          <a:xfrm>
            <a:off x="-1401411" y="9258300"/>
            <a:ext cx="20182830" cy="463002"/>
            <a:chOff x="0" y="0"/>
            <a:chExt cx="5315642" cy="121943"/>
          </a:xfrm>
        </p:grpSpPr>
        <p:sp>
          <p:nvSpPr>
            <p:cNvPr id="11" name="Freeform 11"/>
            <p:cNvSpPr/>
            <p:nvPr/>
          </p:nvSpPr>
          <p:spPr>
            <a:xfrm>
              <a:off x="0" y="0"/>
              <a:ext cx="5315642" cy="121943"/>
            </a:xfrm>
            <a:custGeom>
              <a:avLst/>
              <a:gdLst/>
              <a:ahLst/>
              <a:cxnLst/>
              <a:rect l="l" t="t" r="r" b="b"/>
              <a:pathLst>
                <a:path w="5315642" h="121943">
                  <a:moveTo>
                    <a:pt x="0" y="0"/>
                  </a:moveTo>
                  <a:lnTo>
                    <a:pt x="5315642" y="0"/>
                  </a:lnTo>
                  <a:lnTo>
                    <a:pt x="5315642" y="121943"/>
                  </a:lnTo>
                  <a:lnTo>
                    <a:pt x="0" y="121943"/>
                  </a:lnTo>
                  <a:close/>
                </a:path>
              </a:pathLst>
            </a:custGeom>
            <a:solidFill>
              <a:srgbClr val="E4AC6A"/>
            </a:solidFill>
          </p:spPr>
        </p:sp>
        <p:sp>
          <p:nvSpPr>
            <p:cNvPr id="12" name="TextBox 12"/>
            <p:cNvSpPr txBox="1"/>
            <p:nvPr/>
          </p:nvSpPr>
          <p:spPr>
            <a:xfrm>
              <a:off x="0" y="-38100"/>
              <a:ext cx="5315642" cy="16004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27446" y="2755331"/>
            <a:ext cx="5263709" cy="526370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1250488" y="-739333"/>
            <a:ext cx="6464986" cy="14386871"/>
          </a:xfrm>
          <a:custGeom>
            <a:avLst/>
            <a:gdLst/>
            <a:ahLst/>
            <a:cxnLst/>
            <a:rect l="l" t="t" r="r" b="b"/>
            <a:pathLst>
              <a:path w="6464986" h="14386871">
                <a:moveTo>
                  <a:pt x="6464986" y="0"/>
                </a:moveTo>
                <a:lnTo>
                  <a:pt x="0" y="0"/>
                </a:lnTo>
                <a:lnTo>
                  <a:pt x="0" y="14386871"/>
                </a:lnTo>
                <a:lnTo>
                  <a:pt x="6464986" y="14386871"/>
                </a:lnTo>
                <a:lnTo>
                  <a:pt x="6464986"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216877" y="3569265"/>
            <a:ext cx="11059669" cy="1726802"/>
            <a:chOff x="0" y="0"/>
            <a:chExt cx="3626881" cy="566283"/>
          </a:xfrm>
        </p:grpSpPr>
        <p:sp>
          <p:nvSpPr>
            <p:cNvPr id="7" name="Freeform 7"/>
            <p:cNvSpPr/>
            <p:nvPr/>
          </p:nvSpPr>
          <p:spPr>
            <a:xfrm>
              <a:off x="0" y="0"/>
              <a:ext cx="3626881" cy="566283"/>
            </a:xfrm>
            <a:custGeom>
              <a:avLst/>
              <a:gdLst/>
              <a:ahLst/>
              <a:cxnLst/>
              <a:rect l="l" t="t" r="r" b="b"/>
              <a:pathLst>
                <a:path w="3626881" h="566283">
                  <a:moveTo>
                    <a:pt x="3423681" y="0"/>
                  </a:moveTo>
                  <a:lnTo>
                    <a:pt x="0" y="0"/>
                  </a:lnTo>
                  <a:lnTo>
                    <a:pt x="0" y="566283"/>
                  </a:lnTo>
                  <a:lnTo>
                    <a:pt x="3423681" y="566283"/>
                  </a:lnTo>
                  <a:lnTo>
                    <a:pt x="3626881" y="283142"/>
                  </a:lnTo>
                  <a:lnTo>
                    <a:pt x="3423681" y="0"/>
                  </a:lnTo>
                  <a:close/>
                </a:path>
              </a:pathLst>
            </a:custGeom>
            <a:solidFill>
              <a:srgbClr val="03213E"/>
            </a:solidFill>
          </p:spPr>
        </p:sp>
        <p:sp>
          <p:nvSpPr>
            <p:cNvPr id="8" name="TextBox 8"/>
            <p:cNvSpPr txBox="1"/>
            <p:nvPr/>
          </p:nvSpPr>
          <p:spPr>
            <a:xfrm>
              <a:off x="0" y="-57150"/>
              <a:ext cx="3512581" cy="623433"/>
            </a:xfrm>
            <a:prstGeom prst="rect">
              <a:avLst/>
            </a:prstGeom>
          </p:spPr>
          <p:txBody>
            <a:bodyPr lIns="50800" tIns="50800" rIns="50800" bIns="50800" rtlCol="0" anchor="ctr"/>
            <a:lstStyle/>
            <a:p>
              <a:pPr algn="ctr">
                <a:lnSpc>
                  <a:spcPts val="3707"/>
                </a:lnSpc>
              </a:pPr>
              <a:endParaRPr/>
            </a:p>
          </p:txBody>
        </p:sp>
      </p:grpSp>
      <p:grpSp>
        <p:nvGrpSpPr>
          <p:cNvPr id="9" name="Group 9"/>
          <p:cNvGrpSpPr/>
          <p:nvPr/>
        </p:nvGrpSpPr>
        <p:grpSpPr>
          <a:xfrm>
            <a:off x="-395098" y="5515142"/>
            <a:ext cx="12140860" cy="1937433"/>
            <a:chOff x="0" y="0"/>
            <a:chExt cx="3981444" cy="635357"/>
          </a:xfrm>
        </p:grpSpPr>
        <p:sp>
          <p:nvSpPr>
            <p:cNvPr id="10" name="Freeform 10"/>
            <p:cNvSpPr/>
            <p:nvPr/>
          </p:nvSpPr>
          <p:spPr>
            <a:xfrm>
              <a:off x="0" y="0"/>
              <a:ext cx="3981444" cy="635357"/>
            </a:xfrm>
            <a:custGeom>
              <a:avLst/>
              <a:gdLst/>
              <a:ahLst/>
              <a:cxnLst/>
              <a:rect l="l" t="t" r="r" b="b"/>
              <a:pathLst>
                <a:path w="3981444" h="635357">
                  <a:moveTo>
                    <a:pt x="3778244" y="0"/>
                  </a:moveTo>
                  <a:lnTo>
                    <a:pt x="0" y="0"/>
                  </a:lnTo>
                  <a:lnTo>
                    <a:pt x="0" y="635357"/>
                  </a:lnTo>
                  <a:lnTo>
                    <a:pt x="3778244" y="635357"/>
                  </a:lnTo>
                  <a:lnTo>
                    <a:pt x="3981444" y="317679"/>
                  </a:lnTo>
                  <a:lnTo>
                    <a:pt x="3778244" y="0"/>
                  </a:lnTo>
                  <a:close/>
                </a:path>
              </a:pathLst>
            </a:custGeom>
            <a:solidFill>
              <a:srgbClr val="03213E"/>
            </a:solidFill>
          </p:spPr>
        </p:sp>
        <p:sp>
          <p:nvSpPr>
            <p:cNvPr id="11" name="TextBox 11"/>
            <p:cNvSpPr txBox="1"/>
            <p:nvPr/>
          </p:nvSpPr>
          <p:spPr>
            <a:xfrm>
              <a:off x="0" y="-57150"/>
              <a:ext cx="3867144" cy="692507"/>
            </a:xfrm>
            <a:prstGeom prst="rect">
              <a:avLst/>
            </a:prstGeom>
          </p:spPr>
          <p:txBody>
            <a:bodyPr lIns="50800" tIns="50800" rIns="50800" bIns="50800" rtlCol="0" anchor="ctr"/>
            <a:lstStyle/>
            <a:p>
              <a:pPr algn="ctr">
                <a:lnSpc>
                  <a:spcPts val="3707"/>
                </a:lnSpc>
              </a:pPr>
              <a:endParaRPr/>
            </a:p>
          </p:txBody>
        </p:sp>
      </p:grpSp>
      <p:grpSp>
        <p:nvGrpSpPr>
          <p:cNvPr id="12" name="Group 12"/>
          <p:cNvGrpSpPr/>
          <p:nvPr/>
        </p:nvGrpSpPr>
        <p:grpSpPr>
          <a:xfrm>
            <a:off x="-216877" y="7763392"/>
            <a:ext cx="13165997" cy="2106180"/>
            <a:chOff x="0" y="0"/>
            <a:chExt cx="4317625" cy="690695"/>
          </a:xfrm>
        </p:grpSpPr>
        <p:sp>
          <p:nvSpPr>
            <p:cNvPr id="13" name="Freeform 13"/>
            <p:cNvSpPr/>
            <p:nvPr/>
          </p:nvSpPr>
          <p:spPr>
            <a:xfrm>
              <a:off x="0" y="0"/>
              <a:ext cx="4317624" cy="690695"/>
            </a:xfrm>
            <a:custGeom>
              <a:avLst/>
              <a:gdLst/>
              <a:ahLst/>
              <a:cxnLst/>
              <a:rect l="l" t="t" r="r" b="b"/>
              <a:pathLst>
                <a:path w="4317624" h="690695">
                  <a:moveTo>
                    <a:pt x="4114424" y="0"/>
                  </a:moveTo>
                  <a:lnTo>
                    <a:pt x="0" y="0"/>
                  </a:lnTo>
                  <a:lnTo>
                    <a:pt x="0" y="690695"/>
                  </a:lnTo>
                  <a:lnTo>
                    <a:pt x="4114424" y="690695"/>
                  </a:lnTo>
                  <a:lnTo>
                    <a:pt x="4317624" y="345348"/>
                  </a:lnTo>
                  <a:lnTo>
                    <a:pt x="4114424" y="0"/>
                  </a:lnTo>
                  <a:close/>
                </a:path>
              </a:pathLst>
            </a:custGeom>
            <a:solidFill>
              <a:srgbClr val="03213E"/>
            </a:solidFill>
          </p:spPr>
        </p:sp>
        <p:sp>
          <p:nvSpPr>
            <p:cNvPr id="14" name="TextBox 14"/>
            <p:cNvSpPr txBox="1"/>
            <p:nvPr/>
          </p:nvSpPr>
          <p:spPr>
            <a:xfrm>
              <a:off x="0" y="-57150"/>
              <a:ext cx="4203325" cy="747845"/>
            </a:xfrm>
            <a:prstGeom prst="rect">
              <a:avLst/>
            </a:prstGeom>
          </p:spPr>
          <p:txBody>
            <a:bodyPr lIns="50800" tIns="50800" rIns="50800" bIns="50800" rtlCol="0" anchor="ctr"/>
            <a:lstStyle/>
            <a:p>
              <a:pPr algn="ctr">
                <a:lnSpc>
                  <a:spcPts val="3707"/>
                </a:lnSpc>
              </a:pPr>
              <a:endParaRPr/>
            </a:p>
          </p:txBody>
        </p:sp>
      </p:grpSp>
      <p:sp>
        <p:nvSpPr>
          <p:cNvPr id="15" name="TextBox 15"/>
          <p:cNvSpPr txBox="1"/>
          <p:nvPr/>
        </p:nvSpPr>
        <p:spPr>
          <a:xfrm>
            <a:off x="222776" y="368300"/>
            <a:ext cx="8601586" cy="1425575"/>
          </a:xfrm>
          <a:prstGeom prst="rect">
            <a:avLst/>
          </a:prstGeom>
        </p:spPr>
        <p:txBody>
          <a:bodyPr lIns="0" tIns="0" rIns="0" bIns="0" rtlCol="0" anchor="t">
            <a:spAutoFit/>
          </a:bodyPr>
          <a:lstStyle/>
          <a:p>
            <a:pPr algn="r">
              <a:lnSpc>
                <a:spcPts val="5499"/>
              </a:lnSpc>
            </a:pPr>
            <a:r>
              <a:rPr lang="en-US" sz="5499" b="1">
                <a:solidFill>
                  <a:srgbClr val="03213E"/>
                </a:solidFill>
                <a:latin typeface="Zilla Slab Bold"/>
                <a:ea typeface="Zilla Slab Bold"/>
                <a:cs typeface="Zilla Slab Bold"/>
                <a:sym typeface="Zilla Slab Bold"/>
              </a:rPr>
              <a:t>Court of Justice Held That:</a:t>
            </a:r>
          </a:p>
          <a:p>
            <a:pPr algn="r">
              <a:lnSpc>
                <a:spcPts val="5499"/>
              </a:lnSpc>
            </a:pPr>
            <a:endParaRPr lang="en-US" sz="5499" b="1">
              <a:solidFill>
                <a:srgbClr val="03213E"/>
              </a:solidFill>
              <a:latin typeface="Zilla Slab Bold"/>
              <a:ea typeface="Zilla Slab Bold"/>
              <a:cs typeface="Zilla Slab Bold"/>
              <a:sym typeface="Zilla Slab Bold"/>
            </a:endParaRPr>
          </a:p>
        </p:txBody>
      </p:sp>
      <p:sp>
        <p:nvSpPr>
          <p:cNvPr id="16" name="TextBox 16"/>
          <p:cNvSpPr txBox="1"/>
          <p:nvPr/>
        </p:nvSpPr>
        <p:spPr>
          <a:xfrm>
            <a:off x="575897" y="3794526"/>
            <a:ext cx="9516513" cy="93154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An EU citizen of any age,</a:t>
            </a:r>
            <a:r>
              <a:rPr lang="en-US" sz="2699">
                <a:solidFill>
                  <a:srgbClr val="FFFFFF"/>
                </a:solidFill>
                <a:latin typeface="Century Gothic Paneuropean"/>
                <a:ea typeface="Century Gothic Paneuropean"/>
                <a:cs typeface="Century Gothic Paneuropean"/>
                <a:sym typeface="Century Gothic Paneuropean"/>
              </a:rPr>
              <a:t> including a minor, may rely on Article 18 EC to reside in another Member State. </a:t>
            </a:r>
          </a:p>
        </p:txBody>
      </p:sp>
      <p:sp>
        <p:nvSpPr>
          <p:cNvPr id="17" name="TextBox 17"/>
          <p:cNvSpPr txBox="1"/>
          <p:nvPr/>
        </p:nvSpPr>
        <p:spPr>
          <a:xfrm>
            <a:off x="575897" y="5743742"/>
            <a:ext cx="10504255" cy="188404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To make the child’s right effective, </a:t>
            </a:r>
            <a:r>
              <a:rPr lang="en-US" sz="2699">
                <a:solidFill>
                  <a:srgbClr val="FFFFFF"/>
                </a:solidFill>
                <a:latin typeface="Century Gothic Paneuropean"/>
                <a:ea typeface="Century Gothic Paneuropean"/>
                <a:cs typeface="Century Gothic Paneuropean"/>
                <a:sym typeface="Century Gothic Paneuropean"/>
              </a:rPr>
              <a:t>the primary carer must also be granted a derived right of residence, even if she is a third-country national.***</a:t>
            </a:r>
          </a:p>
          <a:p>
            <a:pPr algn="l">
              <a:lnSpc>
                <a:spcPts val="3779"/>
              </a:lnSpc>
            </a:pPr>
            <a:endParaRPr lang="en-US" sz="2699">
              <a:solidFill>
                <a:srgbClr val="FFFFFF"/>
              </a:solidFill>
              <a:latin typeface="Century Gothic Paneuropean"/>
              <a:ea typeface="Century Gothic Paneuropean"/>
              <a:cs typeface="Century Gothic Paneuropean"/>
              <a:sym typeface="Century Gothic Paneuropean"/>
            </a:endParaRPr>
          </a:p>
        </p:txBody>
      </p:sp>
      <p:sp>
        <p:nvSpPr>
          <p:cNvPr id="18" name="TextBox 18"/>
          <p:cNvSpPr txBox="1"/>
          <p:nvPr/>
        </p:nvSpPr>
        <p:spPr>
          <a:xfrm>
            <a:off x="575897" y="7799237"/>
            <a:ext cx="12111661" cy="2360295"/>
          </a:xfrm>
          <a:prstGeom prst="rect">
            <a:avLst/>
          </a:prstGeom>
        </p:spPr>
        <p:txBody>
          <a:bodyPr lIns="0" tIns="0" rIns="0" bIns="0" rtlCol="0" anchor="t">
            <a:spAutoFit/>
          </a:bodyPr>
          <a:lstStyle/>
          <a:p>
            <a:pPr algn="l">
              <a:lnSpc>
                <a:spcPts val="3779"/>
              </a:lnSpc>
            </a:pPr>
            <a:r>
              <a:rPr lang="en-US" sz="2699">
                <a:solidFill>
                  <a:srgbClr val="FFFFFF"/>
                </a:solidFill>
                <a:latin typeface="Century Gothic Paneuropean"/>
                <a:ea typeface="Century Gothic Paneuropean"/>
                <a:cs typeface="Century Gothic Paneuropean"/>
                <a:sym typeface="Century Gothic Paneuropean"/>
              </a:rPr>
              <a:t>The purpose of acquiring Irish citizenship</a:t>
            </a:r>
            <a:r>
              <a:rPr lang="en-US" sz="2699" b="1">
                <a:solidFill>
                  <a:srgbClr val="FFFFFF"/>
                </a:solidFill>
                <a:latin typeface="Century Gothic Paneuropean Bold"/>
                <a:ea typeface="Century Gothic Paneuropean Bold"/>
                <a:cs typeface="Century Gothic Paneuropean Bold"/>
                <a:sym typeface="Century Gothic Paneuropean Bold"/>
              </a:rPr>
              <a:t> did not amount to an abuse of EU law. </a:t>
            </a:r>
            <a:r>
              <a:rPr lang="en-US" sz="2699">
                <a:solidFill>
                  <a:srgbClr val="FFFFFF"/>
                </a:solidFill>
                <a:latin typeface="Century Gothic Paneuropean"/>
                <a:ea typeface="Century Gothic Paneuropean"/>
                <a:cs typeface="Century Gothic Paneuropean"/>
                <a:sym typeface="Century Gothic Paneuropean"/>
              </a:rPr>
              <a:t> Once the legal requirements for citizenship and residence are fulfilled, the court declined to look at the reasons surrounding the child’s birth.</a:t>
            </a:r>
          </a:p>
          <a:p>
            <a:pPr algn="l">
              <a:lnSpc>
                <a:spcPts val="3779"/>
              </a:lnSpc>
            </a:pPr>
            <a:endParaRPr lang="en-US" sz="2699">
              <a:solidFill>
                <a:srgbClr val="FFFFFF"/>
              </a:solidFill>
              <a:latin typeface="Century Gothic Paneuropean"/>
              <a:ea typeface="Century Gothic Paneuropean"/>
              <a:cs typeface="Century Gothic Paneuropean"/>
              <a:sym typeface="Century Gothic Paneuropean"/>
            </a:endParaRPr>
          </a:p>
        </p:txBody>
      </p:sp>
      <p:grpSp>
        <p:nvGrpSpPr>
          <p:cNvPr id="19" name="Group 19"/>
          <p:cNvGrpSpPr/>
          <p:nvPr/>
        </p:nvGrpSpPr>
        <p:grpSpPr>
          <a:xfrm>
            <a:off x="-216877" y="1366212"/>
            <a:ext cx="10309287" cy="1981077"/>
            <a:chOff x="0" y="0"/>
            <a:chExt cx="2946871" cy="566283"/>
          </a:xfrm>
        </p:grpSpPr>
        <p:sp>
          <p:nvSpPr>
            <p:cNvPr id="20" name="Freeform 20"/>
            <p:cNvSpPr/>
            <p:nvPr/>
          </p:nvSpPr>
          <p:spPr>
            <a:xfrm>
              <a:off x="0" y="0"/>
              <a:ext cx="2946871" cy="566283"/>
            </a:xfrm>
            <a:custGeom>
              <a:avLst/>
              <a:gdLst/>
              <a:ahLst/>
              <a:cxnLst/>
              <a:rect l="l" t="t" r="r" b="b"/>
              <a:pathLst>
                <a:path w="2946871" h="566283">
                  <a:moveTo>
                    <a:pt x="2743671" y="0"/>
                  </a:moveTo>
                  <a:lnTo>
                    <a:pt x="0" y="0"/>
                  </a:lnTo>
                  <a:lnTo>
                    <a:pt x="0" y="566283"/>
                  </a:lnTo>
                  <a:lnTo>
                    <a:pt x="2743671" y="566283"/>
                  </a:lnTo>
                  <a:lnTo>
                    <a:pt x="2946871" y="283142"/>
                  </a:lnTo>
                  <a:lnTo>
                    <a:pt x="2743671" y="0"/>
                  </a:lnTo>
                  <a:close/>
                </a:path>
              </a:pathLst>
            </a:custGeom>
            <a:solidFill>
              <a:srgbClr val="03213E"/>
            </a:solidFill>
          </p:spPr>
        </p:sp>
        <p:sp>
          <p:nvSpPr>
            <p:cNvPr id="21" name="TextBox 21"/>
            <p:cNvSpPr txBox="1"/>
            <p:nvPr/>
          </p:nvSpPr>
          <p:spPr>
            <a:xfrm>
              <a:off x="0" y="-57150"/>
              <a:ext cx="2832571" cy="623433"/>
            </a:xfrm>
            <a:prstGeom prst="rect">
              <a:avLst/>
            </a:prstGeom>
          </p:spPr>
          <p:txBody>
            <a:bodyPr lIns="50800" tIns="50800" rIns="50800" bIns="50800" rtlCol="0" anchor="ctr"/>
            <a:lstStyle/>
            <a:p>
              <a:pPr algn="ctr">
                <a:lnSpc>
                  <a:spcPts val="3707"/>
                </a:lnSpc>
              </a:pPr>
              <a:endParaRPr/>
            </a:p>
          </p:txBody>
        </p:sp>
      </p:grpSp>
      <p:sp>
        <p:nvSpPr>
          <p:cNvPr id="22" name="TextBox 22"/>
          <p:cNvSpPr txBox="1"/>
          <p:nvPr/>
        </p:nvSpPr>
        <p:spPr>
          <a:xfrm>
            <a:off x="575897" y="1610193"/>
            <a:ext cx="8909447" cy="1407795"/>
          </a:xfrm>
          <a:prstGeom prst="rect">
            <a:avLst/>
          </a:prstGeom>
        </p:spPr>
        <p:txBody>
          <a:bodyPr lIns="0" tIns="0" rIns="0" bIns="0" rtlCol="0" anchor="t">
            <a:spAutoFit/>
          </a:bodyPr>
          <a:lstStyle/>
          <a:p>
            <a:pPr algn="l">
              <a:lnSpc>
                <a:spcPts val="3779"/>
              </a:lnSpc>
            </a:pPr>
            <a:r>
              <a:rPr lang="en-US" sz="2699">
                <a:solidFill>
                  <a:srgbClr val="FFFFFF"/>
                </a:solidFill>
                <a:latin typeface="Century Gothic Paneuropean"/>
                <a:ea typeface="Century Gothic Paneuropean"/>
                <a:cs typeface="Century Gothic Paneuropean"/>
                <a:sym typeface="Century Gothic Paneuropean"/>
              </a:rPr>
              <a:t>The fact that Catherine had received Irish citizenship while residing in the UK </a:t>
            </a:r>
            <a:r>
              <a:rPr lang="en-US" sz="2699" b="1">
                <a:solidFill>
                  <a:srgbClr val="FFFFFF"/>
                </a:solidFill>
                <a:latin typeface="Century Gothic Paneuropean Bold"/>
                <a:ea typeface="Century Gothic Paneuropean Bold"/>
                <a:cs typeface="Century Gothic Paneuropean Bold"/>
                <a:sym typeface="Century Gothic Paneuropean Bold"/>
              </a:rPr>
              <a:t>triggered Community rights of residence which gave CJ jurisdiction.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9807" y="2580589"/>
            <a:ext cx="12152334" cy="7114540"/>
            <a:chOff x="0" y="0"/>
            <a:chExt cx="3200615" cy="1873788"/>
          </a:xfrm>
        </p:grpSpPr>
        <p:sp>
          <p:nvSpPr>
            <p:cNvPr id="3" name="Freeform 3"/>
            <p:cNvSpPr/>
            <p:nvPr/>
          </p:nvSpPr>
          <p:spPr>
            <a:xfrm>
              <a:off x="0" y="0"/>
              <a:ext cx="3200615" cy="1873788"/>
            </a:xfrm>
            <a:custGeom>
              <a:avLst/>
              <a:gdLst/>
              <a:ahLst/>
              <a:cxnLst/>
              <a:rect l="l" t="t" r="r" b="b"/>
              <a:pathLst>
                <a:path w="3200615" h="1873788">
                  <a:moveTo>
                    <a:pt x="32491" y="0"/>
                  </a:moveTo>
                  <a:lnTo>
                    <a:pt x="3168124" y="0"/>
                  </a:lnTo>
                  <a:cubicBezTo>
                    <a:pt x="3176741" y="0"/>
                    <a:pt x="3185005" y="3423"/>
                    <a:pt x="3191098" y="9516"/>
                  </a:cubicBezTo>
                  <a:cubicBezTo>
                    <a:pt x="3197192" y="15609"/>
                    <a:pt x="3200615" y="23874"/>
                    <a:pt x="3200615" y="32491"/>
                  </a:cubicBezTo>
                  <a:lnTo>
                    <a:pt x="3200615" y="1841298"/>
                  </a:lnTo>
                  <a:cubicBezTo>
                    <a:pt x="3200615" y="1849915"/>
                    <a:pt x="3197192" y="1858179"/>
                    <a:pt x="3191098" y="1864272"/>
                  </a:cubicBezTo>
                  <a:cubicBezTo>
                    <a:pt x="3185005" y="1870365"/>
                    <a:pt x="3176741" y="1873788"/>
                    <a:pt x="3168124" y="1873788"/>
                  </a:cubicBezTo>
                  <a:lnTo>
                    <a:pt x="32491" y="1873788"/>
                  </a:lnTo>
                  <a:cubicBezTo>
                    <a:pt x="23874" y="1873788"/>
                    <a:pt x="15609" y="1870365"/>
                    <a:pt x="9516" y="1864272"/>
                  </a:cubicBezTo>
                  <a:cubicBezTo>
                    <a:pt x="3423" y="1858179"/>
                    <a:pt x="0" y="1849915"/>
                    <a:pt x="0" y="1841298"/>
                  </a:cubicBezTo>
                  <a:lnTo>
                    <a:pt x="0" y="32491"/>
                  </a:lnTo>
                  <a:cubicBezTo>
                    <a:pt x="0" y="23874"/>
                    <a:pt x="3423" y="15609"/>
                    <a:pt x="9516" y="9516"/>
                  </a:cubicBezTo>
                  <a:cubicBezTo>
                    <a:pt x="15609" y="3423"/>
                    <a:pt x="23874" y="0"/>
                    <a:pt x="32491" y="0"/>
                  </a:cubicBezTo>
                  <a:close/>
                </a:path>
              </a:pathLst>
            </a:custGeom>
            <a:solidFill>
              <a:srgbClr val="E4AC6A"/>
            </a:solidFill>
          </p:spPr>
        </p:sp>
        <p:sp>
          <p:nvSpPr>
            <p:cNvPr id="4" name="TextBox 4"/>
            <p:cNvSpPr txBox="1"/>
            <p:nvPr/>
          </p:nvSpPr>
          <p:spPr>
            <a:xfrm>
              <a:off x="0" y="-47625"/>
              <a:ext cx="3200615" cy="1921413"/>
            </a:xfrm>
            <a:prstGeom prst="rect">
              <a:avLst/>
            </a:prstGeom>
          </p:spPr>
          <p:txBody>
            <a:bodyPr lIns="50800" tIns="50800" rIns="50800" bIns="50800" rtlCol="0" anchor="ctr"/>
            <a:lstStyle/>
            <a:p>
              <a:pPr algn="ctr">
                <a:lnSpc>
                  <a:spcPts val="3427"/>
                </a:lnSpc>
              </a:pPr>
              <a:endParaRPr sz="1500"/>
            </a:p>
          </p:txBody>
        </p:sp>
      </p:grpSp>
      <p:grpSp>
        <p:nvGrpSpPr>
          <p:cNvPr id="5" name="Group 5"/>
          <p:cNvGrpSpPr/>
          <p:nvPr/>
        </p:nvGrpSpPr>
        <p:grpSpPr>
          <a:xfrm>
            <a:off x="0" y="1699008"/>
            <a:ext cx="11272032" cy="1937433"/>
            <a:chOff x="0" y="0"/>
            <a:chExt cx="3696522" cy="635357"/>
          </a:xfrm>
        </p:grpSpPr>
        <p:sp>
          <p:nvSpPr>
            <p:cNvPr id="6" name="Freeform 6"/>
            <p:cNvSpPr/>
            <p:nvPr/>
          </p:nvSpPr>
          <p:spPr>
            <a:xfrm>
              <a:off x="0" y="0"/>
              <a:ext cx="3696522" cy="635357"/>
            </a:xfrm>
            <a:custGeom>
              <a:avLst/>
              <a:gdLst/>
              <a:ahLst/>
              <a:cxnLst/>
              <a:rect l="l" t="t" r="r" b="b"/>
              <a:pathLst>
                <a:path w="3696522" h="635357">
                  <a:moveTo>
                    <a:pt x="3493322" y="0"/>
                  </a:moveTo>
                  <a:lnTo>
                    <a:pt x="0" y="0"/>
                  </a:lnTo>
                  <a:lnTo>
                    <a:pt x="0" y="635357"/>
                  </a:lnTo>
                  <a:lnTo>
                    <a:pt x="3493322" y="635357"/>
                  </a:lnTo>
                  <a:lnTo>
                    <a:pt x="3696522" y="317679"/>
                  </a:lnTo>
                  <a:lnTo>
                    <a:pt x="3493322" y="0"/>
                  </a:lnTo>
                  <a:close/>
                </a:path>
              </a:pathLst>
            </a:custGeom>
            <a:solidFill>
              <a:srgbClr val="03213E"/>
            </a:solidFill>
          </p:spPr>
        </p:sp>
        <p:sp>
          <p:nvSpPr>
            <p:cNvPr id="7" name="TextBox 7"/>
            <p:cNvSpPr txBox="1"/>
            <p:nvPr/>
          </p:nvSpPr>
          <p:spPr>
            <a:xfrm>
              <a:off x="0" y="-57150"/>
              <a:ext cx="3582222" cy="692507"/>
            </a:xfrm>
            <a:prstGeom prst="rect">
              <a:avLst/>
            </a:prstGeom>
          </p:spPr>
          <p:txBody>
            <a:bodyPr lIns="50800" tIns="50800" rIns="50800" bIns="50800" rtlCol="0" anchor="ctr"/>
            <a:lstStyle/>
            <a:p>
              <a:pPr algn="ctr">
                <a:lnSpc>
                  <a:spcPts val="3707"/>
                </a:lnSpc>
              </a:pPr>
              <a:endParaRPr/>
            </a:p>
          </p:txBody>
        </p:sp>
      </p:grpSp>
      <p:sp>
        <p:nvSpPr>
          <p:cNvPr id="8" name="TextBox 8"/>
          <p:cNvSpPr txBox="1"/>
          <p:nvPr/>
        </p:nvSpPr>
        <p:spPr>
          <a:xfrm>
            <a:off x="0" y="649671"/>
            <a:ext cx="8601586" cy="1425575"/>
          </a:xfrm>
          <a:prstGeom prst="rect">
            <a:avLst/>
          </a:prstGeom>
        </p:spPr>
        <p:txBody>
          <a:bodyPr lIns="0" tIns="0" rIns="0" bIns="0" rtlCol="0" anchor="t">
            <a:spAutoFit/>
          </a:bodyPr>
          <a:lstStyle/>
          <a:p>
            <a:pPr algn="r">
              <a:lnSpc>
                <a:spcPts val="5499"/>
              </a:lnSpc>
            </a:pPr>
            <a:r>
              <a:rPr lang="en-US" sz="5499" b="1">
                <a:solidFill>
                  <a:srgbClr val="03213E"/>
                </a:solidFill>
                <a:latin typeface="Zilla Slab Bold"/>
                <a:ea typeface="Zilla Slab Bold"/>
                <a:cs typeface="Zilla Slab Bold"/>
                <a:sym typeface="Zilla Slab Bold"/>
              </a:rPr>
              <a:t>Court of Justice Held That:</a:t>
            </a:r>
          </a:p>
          <a:p>
            <a:pPr algn="r">
              <a:lnSpc>
                <a:spcPts val="5499"/>
              </a:lnSpc>
            </a:pPr>
            <a:endParaRPr lang="en-US" sz="5499" b="1">
              <a:solidFill>
                <a:srgbClr val="03213E"/>
              </a:solidFill>
              <a:latin typeface="Zilla Slab Bold"/>
              <a:ea typeface="Zilla Slab Bold"/>
              <a:cs typeface="Zilla Slab Bold"/>
              <a:sym typeface="Zilla Slab Bold"/>
            </a:endParaRPr>
          </a:p>
        </p:txBody>
      </p:sp>
      <p:sp>
        <p:nvSpPr>
          <p:cNvPr id="9" name="TextBox 9"/>
          <p:cNvSpPr txBox="1"/>
          <p:nvPr/>
        </p:nvSpPr>
        <p:spPr>
          <a:xfrm>
            <a:off x="102167" y="1927608"/>
            <a:ext cx="10504255" cy="188404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To make the child’s right effective, </a:t>
            </a:r>
            <a:r>
              <a:rPr lang="en-US" sz="2699">
                <a:solidFill>
                  <a:srgbClr val="FFFFFF"/>
                </a:solidFill>
                <a:latin typeface="Century Gothic Paneuropean"/>
                <a:ea typeface="Century Gothic Paneuropean"/>
                <a:cs typeface="Century Gothic Paneuropean"/>
                <a:sym typeface="Century Gothic Paneuropean"/>
              </a:rPr>
              <a:t>the primary carer must also be granted a derived right of residence, even if she is a third-country national.****</a:t>
            </a:r>
          </a:p>
          <a:p>
            <a:pPr algn="l">
              <a:lnSpc>
                <a:spcPts val="3779"/>
              </a:lnSpc>
            </a:pPr>
            <a:endParaRPr lang="en-US" sz="2699">
              <a:solidFill>
                <a:srgbClr val="FFFFFF"/>
              </a:solidFill>
              <a:latin typeface="Century Gothic Paneuropean"/>
              <a:ea typeface="Century Gothic Paneuropean"/>
              <a:cs typeface="Century Gothic Paneuropean"/>
              <a:sym typeface="Century Gothic Paneuropean"/>
            </a:endParaRPr>
          </a:p>
        </p:txBody>
      </p:sp>
      <p:sp>
        <p:nvSpPr>
          <p:cNvPr id="10" name="Freeform 10"/>
          <p:cNvSpPr/>
          <p:nvPr/>
        </p:nvSpPr>
        <p:spPr>
          <a:xfrm flipH="1">
            <a:off x="-149220" y="3636442"/>
            <a:ext cx="6464986" cy="14386871"/>
          </a:xfrm>
          <a:custGeom>
            <a:avLst/>
            <a:gdLst/>
            <a:ahLst/>
            <a:cxnLst/>
            <a:rect l="l" t="t" r="r" b="b"/>
            <a:pathLst>
              <a:path w="6464986" h="14386871">
                <a:moveTo>
                  <a:pt x="6464986" y="0"/>
                </a:moveTo>
                <a:lnTo>
                  <a:pt x="0" y="0"/>
                </a:lnTo>
                <a:lnTo>
                  <a:pt x="0" y="14386871"/>
                </a:lnTo>
                <a:lnTo>
                  <a:pt x="6464986" y="14386871"/>
                </a:lnTo>
                <a:lnTo>
                  <a:pt x="646498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6460629" y="3754504"/>
            <a:ext cx="11502408" cy="5468741"/>
          </a:xfrm>
          <a:prstGeom prst="rect">
            <a:avLst/>
          </a:prstGeom>
        </p:spPr>
        <p:txBody>
          <a:bodyPr lIns="0" tIns="0" rIns="0" bIns="0" rtlCol="0" anchor="t">
            <a:spAutoFit/>
          </a:bodyPr>
          <a:lstStyle/>
          <a:p>
            <a:pPr algn="just">
              <a:lnSpc>
                <a:spcPts val="4759"/>
              </a:lnSpc>
            </a:pPr>
            <a:r>
              <a:rPr lang="en-US" sz="2500" b="1" dirty="0">
                <a:solidFill>
                  <a:srgbClr val="000000"/>
                </a:solidFill>
                <a:latin typeface="Century Gothic Paneuropean Bold"/>
                <a:ea typeface="Century Gothic Paneuropean Bold"/>
                <a:cs typeface="Century Gothic Paneuropean Bold"/>
                <a:sym typeface="Century Gothic Paneuropean Bold"/>
              </a:rPr>
              <a:t>Directive 90/364/EEC: </a:t>
            </a:r>
            <a:r>
              <a:rPr lang="en-US" sz="2500" b="1" dirty="0">
                <a:solidFill>
                  <a:srgbClr val="000000"/>
                </a:solidFill>
                <a:latin typeface="Century Gothic Paneuropean"/>
                <a:ea typeface="Century Gothic Paneuropean"/>
                <a:cs typeface="Century Gothic Paneuropean"/>
                <a:sym typeface="Century Gothic Paneuropean"/>
              </a:rPr>
              <a:t>Right of residence for primary caregivers normally depended on the movement of economically active Union citizens.</a:t>
            </a:r>
          </a:p>
          <a:p>
            <a:pPr algn="just">
              <a:lnSpc>
                <a:spcPts val="4759"/>
              </a:lnSpc>
            </a:pPr>
            <a:endParaRPr lang="en-US" sz="2500" b="1" dirty="0">
              <a:solidFill>
                <a:srgbClr val="000000"/>
              </a:solidFill>
              <a:latin typeface="Century Gothic Paneuropean"/>
              <a:ea typeface="Century Gothic Paneuropean"/>
              <a:cs typeface="Century Gothic Paneuropean"/>
              <a:sym typeface="Century Gothic Paneuropean"/>
            </a:endParaRPr>
          </a:p>
          <a:p>
            <a:pPr algn="just">
              <a:lnSpc>
                <a:spcPts val="4759"/>
              </a:lnSpc>
            </a:pPr>
            <a:r>
              <a:rPr lang="en-US" sz="2500" b="1" dirty="0">
                <a:solidFill>
                  <a:srgbClr val="000000"/>
                </a:solidFill>
                <a:latin typeface="Century Gothic Paneuropean"/>
                <a:ea typeface="Century Gothic Paneuropean"/>
                <a:cs typeface="Century Gothic Paneuropean"/>
                <a:sym typeface="Century Gothic Paneuropean"/>
              </a:rPr>
              <a:t>Catherine was a child; therefore, she was not economically active. </a:t>
            </a:r>
            <a:r>
              <a:rPr lang="en-US" sz="2500" b="1" dirty="0" err="1">
                <a:solidFill>
                  <a:srgbClr val="000000"/>
                </a:solidFill>
                <a:latin typeface="Century Gothic Paneuropean"/>
                <a:ea typeface="Century Gothic Paneuropean"/>
                <a:cs typeface="Century Gothic Paneuropean"/>
                <a:sym typeface="Century Gothic Paneuropean"/>
              </a:rPr>
              <a:t>Mrs.Chen</a:t>
            </a:r>
            <a:r>
              <a:rPr lang="en-US" sz="2500" b="1" dirty="0">
                <a:solidFill>
                  <a:srgbClr val="000000"/>
                </a:solidFill>
                <a:latin typeface="Century Gothic Paneuropean"/>
                <a:ea typeface="Century Gothic Paneuropean"/>
                <a:cs typeface="Century Gothic Paneuropean"/>
                <a:sym typeface="Century Gothic Paneuropean"/>
              </a:rPr>
              <a:t> was not dependent</a:t>
            </a:r>
          </a:p>
          <a:p>
            <a:pPr algn="just">
              <a:lnSpc>
                <a:spcPts val="4759"/>
              </a:lnSpc>
            </a:pPr>
            <a:r>
              <a:rPr lang="en-US" sz="2500" b="1" dirty="0">
                <a:solidFill>
                  <a:srgbClr val="000000"/>
                </a:solidFill>
                <a:latin typeface="Century Gothic Paneuropean"/>
                <a:ea typeface="Century Gothic Paneuropean"/>
                <a:cs typeface="Century Gothic Paneuropean"/>
                <a:sym typeface="Century Gothic Paneuropean"/>
              </a:rPr>
              <a:t>on Catherine.</a:t>
            </a:r>
          </a:p>
          <a:p>
            <a:pPr algn="just">
              <a:lnSpc>
                <a:spcPts val="4759"/>
              </a:lnSpc>
            </a:pPr>
            <a:endParaRPr lang="en-US" sz="2500" b="1" dirty="0">
              <a:solidFill>
                <a:srgbClr val="000000"/>
              </a:solidFill>
              <a:latin typeface="Century Gothic Paneuropean"/>
              <a:ea typeface="Century Gothic Paneuropean"/>
              <a:cs typeface="Century Gothic Paneuropean"/>
              <a:sym typeface="Century Gothic Paneuropean"/>
            </a:endParaRPr>
          </a:p>
          <a:p>
            <a:pPr algn="just">
              <a:lnSpc>
                <a:spcPts val="4759"/>
              </a:lnSpc>
            </a:pPr>
            <a:r>
              <a:rPr lang="en-US" sz="2500" b="1" dirty="0">
                <a:solidFill>
                  <a:srgbClr val="000000"/>
                </a:solidFill>
                <a:latin typeface="Century Gothic Paneuropean"/>
                <a:ea typeface="Century Gothic Paneuropean"/>
                <a:cs typeface="Century Gothic Paneuropean"/>
                <a:sym typeface="Century Gothic Paneuropean"/>
              </a:rPr>
              <a:t>However, following </a:t>
            </a:r>
            <a:r>
              <a:rPr lang="en-US" sz="2500" b="1" dirty="0" err="1">
                <a:solidFill>
                  <a:srgbClr val="000000"/>
                </a:solidFill>
                <a:latin typeface="Century Gothic Paneuropean Bold"/>
                <a:ea typeface="Century Gothic Paneuropean Bold"/>
                <a:cs typeface="Century Gothic Paneuropean Bold"/>
                <a:sym typeface="Century Gothic Paneuropean Bold"/>
              </a:rPr>
              <a:t>Baumbast</a:t>
            </a:r>
            <a:r>
              <a:rPr lang="en-US" sz="2500" b="1" dirty="0">
                <a:solidFill>
                  <a:srgbClr val="000000"/>
                </a:solidFill>
                <a:latin typeface="Century Gothic Paneuropean"/>
                <a:ea typeface="Century Gothic Paneuropean"/>
                <a:cs typeface="Century Gothic Paneuropean"/>
                <a:sym typeface="Century Gothic Paneuropean"/>
              </a:rPr>
              <a:t>, the child’s rights must remain practical and effective, not theoretical.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29592" y="533024"/>
            <a:ext cx="13021152" cy="1425575"/>
          </a:xfrm>
          <a:prstGeom prst="rect">
            <a:avLst/>
          </a:prstGeom>
        </p:spPr>
        <p:txBody>
          <a:bodyPr lIns="0" tIns="0" rIns="0" bIns="0" rtlCol="0" anchor="t">
            <a:spAutoFit/>
          </a:bodyPr>
          <a:lstStyle/>
          <a:p>
            <a:pPr algn="ctr">
              <a:lnSpc>
                <a:spcPts val="5499"/>
              </a:lnSpc>
            </a:pPr>
            <a:r>
              <a:rPr lang="en-US" sz="5499" b="1">
                <a:solidFill>
                  <a:srgbClr val="03213E"/>
                </a:solidFill>
                <a:latin typeface="Zilla Slab Bold"/>
                <a:ea typeface="Zilla Slab Bold"/>
                <a:cs typeface="Zilla Slab Bold"/>
                <a:sym typeface="Zilla Slab Bold"/>
              </a:rPr>
              <a:t>Key Takeaways - Significance of the Case</a:t>
            </a:r>
          </a:p>
          <a:p>
            <a:pPr algn="ctr">
              <a:lnSpc>
                <a:spcPts val="5499"/>
              </a:lnSpc>
            </a:pPr>
            <a:endParaRPr lang="en-US" sz="5499" b="1">
              <a:solidFill>
                <a:srgbClr val="03213E"/>
              </a:solidFill>
              <a:latin typeface="Zilla Slab Bold"/>
              <a:ea typeface="Zilla Slab Bold"/>
              <a:cs typeface="Zilla Slab Bold"/>
              <a:sym typeface="Zilla Slab Bold"/>
            </a:endParaRPr>
          </a:p>
        </p:txBody>
      </p:sp>
      <p:grpSp>
        <p:nvGrpSpPr>
          <p:cNvPr id="3" name="Group 3"/>
          <p:cNvGrpSpPr/>
          <p:nvPr/>
        </p:nvGrpSpPr>
        <p:grpSpPr>
          <a:xfrm>
            <a:off x="653281" y="2034765"/>
            <a:ext cx="738033" cy="73803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a:ln w="38100" cap="sq">
              <a:solidFill>
                <a:srgbClr val="FFFFFF"/>
              </a:solidFill>
              <a:prstDash val="solid"/>
              <a:miter/>
            </a:ln>
          </p:spPr>
        </p:sp>
        <p:sp>
          <p:nvSpPr>
            <p:cNvPr id="5" name="TextBox 5"/>
            <p:cNvSpPr txBox="1"/>
            <p:nvPr/>
          </p:nvSpPr>
          <p:spPr>
            <a:xfrm>
              <a:off x="76200" y="9525"/>
              <a:ext cx="660400" cy="727075"/>
            </a:xfrm>
            <a:prstGeom prst="rect">
              <a:avLst/>
            </a:prstGeom>
          </p:spPr>
          <p:txBody>
            <a:bodyPr lIns="50800" tIns="50800" rIns="50800" bIns="50800" rtlCol="0" anchor="ctr"/>
            <a:lstStyle/>
            <a:p>
              <a:pPr algn="ctr">
                <a:lnSpc>
                  <a:spcPts val="4407"/>
                </a:lnSpc>
              </a:pPr>
              <a:endParaRPr/>
            </a:p>
          </p:txBody>
        </p:sp>
      </p:grpSp>
      <p:grpSp>
        <p:nvGrpSpPr>
          <p:cNvPr id="6" name="Group 6"/>
          <p:cNvGrpSpPr/>
          <p:nvPr/>
        </p:nvGrpSpPr>
        <p:grpSpPr>
          <a:xfrm>
            <a:off x="653281" y="6845148"/>
            <a:ext cx="738033" cy="73803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a:ln w="38100" cap="sq">
              <a:solidFill>
                <a:srgbClr val="FFFFFF"/>
              </a:solidFill>
              <a:prstDash val="solid"/>
              <a:miter/>
            </a:ln>
          </p:spPr>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4407"/>
                </a:lnSpc>
              </a:pPr>
              <a:endParaRPr/>
            </a:p>
          </p:txBody>
        </p:sp>
      </p:grpSp>
      <p:sp>
        <p:nvSpPr>
          <p:cNvPr id="9" name="TextBox 9"/>
          <p:cNvSpPr txBox="1"/>
          <p:nvPr/>
        </p:nvSpPr>
        <p:spPr>
          <a:xfrm>
            <a:off x="1670173" y="2175440"/>
            <a:ext cx="5368559" cy="495300"/>
          </a:xfrm>
          <a:prstGeom prst="rect">
            <a:avLst/>
          </a:prstGeom>
        </p:spPr>
        <p:txBody>
          <a:bodyPr lIns="0" tIns="0" rIns="0" bIns="0" rtlCol="0" anchor="t">
            <a:spAutoFit/>
          </a:bodyPr>
          <a:lstStyle/>
          <a:p>
            <a:pPr algn="l">
              <a:lnSpc>
                <a:spcPts val="3839"/>
              </a:lnSpc>
            </a:pPr>
            <a:r>
              <a:rPr lang="en-US" sz="3199" b="1">
                <a:solidFill>
                  <a:srgbClr val="03213E"/>
                </a:solidFill>
                <a:latin typeface="Century Gothic Paneuropean Bold"/>
                <a:ea typeface="Century Gothic Paneuropean Bold"/>
                <a:cs typeface="Century Gothic Paneuropean Bold"/>
                <a:sym typeface="Century Gothic Paneuropean Bold"/>
              </a:rPr>
              <a:t>Nature of EU Citizenship</a:t>
            </a:r>
          </a:p>
        </p:txBody>
      </p:sp>
      <p:sp>
        <p:nvSpPr>
          <p:cNvPr id="10" name="TextBox 10"/>
          <p:cNvSpPr txBox="1"/>
          <p:nvPr/>
        </p:nvSpPr>
        <p:spPr>
          <a:xfrm>
            <a:off x="1670173" y="6961752"/>
            <a:ext cx="5001211" cy="495300"/>
          </a:xfrm>
          <a:prstGeom prst="rect">
            <a:avLst/>
          </a:prstGeom>
        </p:spPr>
        <p:txBody>
          <a:bodyPr lIns="0" tIns="0" rIns="0" bIns="0" rtlCol="0" anchor="t">
            <a:spAutoFit/>
          </a:bodyPr>
          <a:lstStyle/>
          <a:p>
            <a:pPr algn="l">
              <a:lnSpc>
                <a:spcPts val="3839"/>
              </a:lnSpc>
            </a:pPr>
            <a:r>
              <a:rPr lang="en-US" sz="3199" b="1">
                <a:solidFill>
                  <a:srgbClr val="03213E"/>
                </a:solidFill>
                <a:latin typeface="Century Gothic Paneuropean Bold"/>
                <a:ea typeface="Century Gothic Paneuropean Bold"/>
                <a:cs typeface="Century Gothic Paneuropean Bold"/>
                <a:sym typeface="Century Gothic Paneuropean Bold"/>
              </a:rPr>
              <a:t>Not an Abuse of EU Law</a:t>
            </a:r>
          </a:p>
        </p:txBody>
      </p:sp>
      <p:grpSp>
        <p:nvGrpSpPr>
          <p:cNvPr id="11" name="Group 11"/>
          <p:cNvGrpSpPr/>
          <p:nvPr/>
        </p:nvGrpSpPr>
        <p:grpSpPr>
          <a:xfrm>
            <a:off x="8502135" y="1996699"/>
            <a:ext cx="738033" cy="73803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a:ln w="38100" cap="sq">
              <a:solidFill>
                <a:srgbClr val="FFFFFF"/>
              </a:solidFill>
              <a:prstDash val="solid"/>
              <a:miter/>
            </a:ln>
          </p:spPr>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4407"/>
                </a:lnSpc>
              </a:pPr>
              <a:endParaRPr/>
            </a:p>
          </p:txBody>
        </p:sp>
      </p:grpSp>
      <p:grpSp>
        <p:nvGrpSpPr>
          <p:cNvPr id="14" name="Group 14"/>
          <p:cNvGrpSpPr/>
          <p:nvPr/>
        </p:nvGrpSpPr>
        <p:grpSpPr>
          <a:xfrm>
            <a:off x="8502135" y="5201673"/>
            <a:ext cx="738033" cy="73803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a:ln w="38100" cap="sq">
              <a:solidFill>
                <a:srgbClr val="FFFFFF"/>
              </a:solidFill>
              <a:prstDash val="solid"/>
              <a:miter/>
            </a:ln>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4407"/>
                </a:lnSpc>
              </a:pPr>
              <a:endParaRPr/>
            </a:p>
          </p:txBody>
        </p:sp>
      </p:grpSp>
      <p:sp>
        <p:nvSpPr>
          <p:cNvPr id="17" name="TextBox 17"/>
          <p:cNvSpPr txBox="1"/>
          <p:nvPr/>
        </p:nvSpPr>
        <p:spPr>
          <a:xfrm>
            <a:off x="9516393" y="2113303"/>
            <a:ext cx="8560778" cy="495300"/>
          </a:xfrm>
          <a:prstGeom prst="rect">
            <a:avLst/>
          </a:prstGeom>
        </p:spPr>
        <p:txBody>
          <a:bodyPr lIns="0" tIns="0" rIns="0" bIns="0" rtlCol="0" anchor="t">
            <a:spAutoFit/>
          </a:bodyPr>
          <a:lstStyle/>
          <a:p>
            <a:pPr algn="l">
              <a:lnSpc>
                <a:spcPts val="3839"/>
              </a:lnSpc>
            </a:pPr>
            <a:r>
              <a:rPr lang="en-US" sz="3199" b="1">
                <a:solidFill>
                  <a:srgbClr val="03213E"/>
                </a:solidFill>
                <a:latin typeface="Century Gothic Paneuropean Bold"/>
                <a:ea typeface="Century Gothic Paneuropean Bold"/>
                <a:cs typeface="Century Gothic Paneuropean Bold"/>
                <a:sym typeface="Century Gothic Paneuropean Bold"/>
              </a:rPr>
              <a:t>Effective Exercise of Rights Must be Upheld</a:t>
            </a:r>
          </a:p>
        </p:txBody>
      </p:sp>
      <p:sp>
        <p:nvSpPr>
          <p:cNvPr id="18" name="TextBox 18"/>
          <p:cNvSpPr txBox="1"/>
          <p:nvPr/>
        </p:nvSpPr>
        <p:spPr>
          <a:xfrm>
            <a:off x="9516393" y="5318277"/>
            <a:ext cx="5722423" cy="495300"/>
          </a:xfrm>
          <a:prstGeom prst="rect">
            <a:avLst/>
          </a:prstGeom>
        </p:spPr>
        <p:txBody>
          <a:bodyPr lIns="0" tIns="0" rIns="0" bIns="0" rtlCol="0" anchor="t">
            <a:spAutoFit/>
          </a:bodyPr>
          <a:lstStyle/>
          <a:p>
            <a:pPr algn="l">
              <a:lnSpc>
                <a:spcPts val="3839"/>
              </a:lnSpc>
            </a:pPr>
            <a:r>
              <a:rPr lang="en-US" sz="3199" b="1">
                <a:solidFill>
                  <a:srgbClr val="03213E"/>
                </a:solidFill>
                <a:latin typeface="Century Gothic Paneuropean Bold"/>
                <a:ea typeface="Century Gothic Paneuropean Bold"/>
                <a:cs typeface="Century Gothic Paneuropean Bold"/>
                <a:sym typeface="Century Gothic Paneuropean Bold"/>
              </a:rPr>
              <a:t>Reaffirmation of Direct Effect </a:t>
            </a:r>
          </a:p>
        </p:txBody>
      </p:sp>
      <p:sp>
        <p:nvSpPr>
          <p:cNvPr id="19" name="TextBox 19"/>
          <p:cNvSpPr txBox="1"/>
          <p:nvPr/>
        </p:nvSpPr>
        <p:spPr>
          <a:xfrm>
            <a:off x="1022297" y="2899340"/>
            <a:ext cx="7479838" cy="3409950"/>
          </a:xfrm>
          <a:prstGeom prst="rect">
            <a:avLst/>
          </a:prstGeom>
        </p:spPr>
        <p:txBody>
          <a:bodyPr lIns="0" tIns="0" rIns="0" bIns="0" rtlCol="0" anchor="t">
            <a:spAutoFit/>
          </a:bodyPr>
          <a:lstStyle/>
          <a:p>
            <a:pPr marL="690876" lvl="1" indent="-345438" algn="l">
              <a:lnSpc>
                <a:spcPts val="3839"/>
              </a:lnSpc>
              <a:buFont typeface="Arial"/>
              <a:buChar char="•"/>
            </a:pPr>
            <a:r>
              <a:rPr lang="en-US" sz="3199">
                <a:solidFill>
                  <a:srgbClr val="03213E"/>
                </a:solidFill>
                <a:latin typeface="Century Gothic Paneuropean"/>
                <a:ea typeface="Century Gothic Paneuropean"/>
                <a:cs typeface="Century Gothic Paneuropean"/>
                <a:sym typeface="Century Gothic Paneuropean"/>
              </a:rPr>
              <a:t>Autonomous and fundamental status.</a:t>
            </a:r>
          </a:p>
          <a:p>
            <a:pPr marL="690876" lvl="1" indent="-345438" algn="l">
              <a:lnSpc>
                <a:spcPts val="3839"/>
              </a:lnSpc>
              <a:buFont typeface="Arial"/>
              <a:buChar char="•"/>
            </a:pPr>
            <a:r>
              <a:rPr lang="en-US" sz="3199">
                <a:solidFill>
                  <a:srgbClr val="03213E"/>
                </a:solidFill>
                <a:latin typeface="Century Gothic Paneuropean"/>
                <a:ea typeface="Century Gothic Paneuropean"/>
                <a:cs typeface="Century Gothic Paneuropean"/>
                <a:sym typeface="Century Gothic Paneuropean"/>
              </a:rPr>
              <a:t>Having the nationality of a Member State other than the one in which you are residing triggers the application of Union citizenship law.</a:t>
            </a:r>
          </a:p>
        </p:txBody>
      </p:sp>
      <p:sp>
        <p:nvSpPr>
          <p:cNvPr id="20" name="TextBox 20"/>
          <p:cNvSpPr txBox="1"/>
          <p:nvPr/>
        </p:nvSpPr>
        <p:spPr>
          <a:xfrm>
            <a:off x="1734570" y="7697481"/>
            <a:ext cx="15139989" cy="1952625"/>
          </a:xfrm>
          <a:prstGeom prst="rect">
            <a:avLst/>
          </a:prstGeom>
        </p:spPr>
        <p:txBody>
          <a:bodyPr lIns="0" tIns="0" rIns="0" bIns="0" rtlCol="0" anchor="t">
            <a:spAutoFit/>
          </a:bodyPr>
          <a:lstStyle/>
          <a:p>
            <a:pPr algn="l">
              <a:lnSpc>
                <a:spcPts val="3839"/>
              </a:lnSpc>
            </a:pPr>
            <a:r>
              <a:rPr lang="en-US" sz="3199">
                <a:solidFill>
                  <a:srgbClr val="03213E"/>
                </a:solidFill>
                <a:latin typeface="Century Gothic Paneuropean"/>
                <a:ea typeface="Century Gothic Paneuropean"/>
                <a:cs typeface="Century Gothic Paneuropean"/>
                <a:sym typeface="Century Gothic Paneuropean"/>
              </a:rPr>
              <a:t>Member States must respect each other’s nationality laws, even where that produces consequences they may not like (e.g., “birth tourism”, “anchor babies”). </a:t>
            </a:r>
            <a:r>
              <a:rPr lang="en-US" sz="3199" b="1">
                <a:solidFill>
                  <a:srgbClr val="03213E"/>
                </a:solidFill>
                <a:latin typeface="Century Gothic Paneuropean Bold"/>
                <a:ea typeface="Century Gothic Paneuropean Bold"/>
                <a:cs typeface="Century Gothic Paneuropean Bold"/>
                <a:sym typeface="Century Gothic Paneuropean Bold"/>
              </a:rPr>
              <a:t>Member States could not decide which nationals of other Member States they would recognize as Union citizens.</a:t>
            </a:r>
          </a:p>
        </p:txBody>
      </p:sp>
      <p:sp>
        <p:nvSpPr>
          <p:cNvPr id="21" name="TextBox 21"/>
          <p:cNvSpPr txBox="1"/>
          <p:nvPr/>
        </p:nvSpPr>
        <p:spPr>
          <a:xfrm>
            <a:off x="9240168" y="2763273"/>
            <a:ext cx="8701536" cy="2438400"/>
          </a:xfrm>
          <a:prstGeom prst="rect">
            <a:avLst/>
          </a:prstGeom>
        </p:spPr>
        <p:txBody>
          <a:bodyPr lIns="0" tIns="0" rIns="0" bIns="0" rtlCol="0" anchor="t">
            <a:spAutoFit/>
          </a:bodyPr>
          <a:lstStyle/>
          <a:p>
            <a:pPr marL="690876" lvl="1" indent="-345438" algn="l">
              <a:lnSpc>
                <a:spcPts val="3839"/>
              </a:lnSpc>
              <a:buFont typeface="Arial"/>
              <a:buChar char="•"/>
            </a:pPr>
            <a:r>
              <a:rPr lang="en-US" sz="3199">
                <a:solidFill>
                  <a:srgbClr val="03213E"/>
                </a:solidFill>
                <a:latin typeface="Century Gothic Paneuropean"/>
                <a:ea typeface="Century Gothic Paneuropean"/>
                <a:cs typeface="Century Gothic Paneuropean"/>
                <a:sym typeface="Century Gothic Paneuropean"/>
              </a:rPr>
              <a:t>The rights of Union citizens can generate derivative rights for third-country family members when necessary for the effective exercise of free movement</a:t>
            </a:r>
          </a:p>
          <a:p>
            <a:pPr algn="l">
              <a:lnSpc>
                <a:spcPts val="3839"/>
              </a:lnSpc>
            </a:pPr>
            <a:endParaRPr lang="en-US" sz="3199">
              <a:solidFill>
                <a:srgbClr val="03213E"/>
              </a:solidFill>
              <a:latin typeface="Century Gothic Paneuropean"/>
              <a:ea typeface="Century Gothic Paneuropean"/>
              <a:cs typeface="Century Gothic Paneuropean"/>
              <a:sym typeface="Century Gothic Paneuropean"/>
            </a:endParaRPr>
          </a:p>
        </p:txBody>
      </p:sp>
      <p:sp>
        <p:nvSpPr>
          <p:cNvPr id="22" name="TextBox 22"/>
          <p:cNvSpPr txBox="1"/>
          <p:nvPr/>
        </p:nvSpPr>
        <p:spPr>
          <a:xfrm>
            <a:off x="9304564" y="5927877"/>
            <a:ext cx="8637139" cy="1466850"/>
          </a:xfrm>
          <a:prstGeom prst="rect">
            <a:avLst/>
          </a:prstGeom>
        </p:spPr>
        <p:txBody>
          <a:bodyPr lIns="0" tIns="0" rIns="0" bIns="0" rtlCol="0" anchor="t">
            <a:spAutoFit/>
          </a:bodyPr>
          <a:lstStyle/>
          <a:p>
            <a:pPr marL="690876" lvl="1" indent="-345438" algn="l">
              <a:lnSpc>
                <a:spcPts val="3839"/>
              </a:lnSpc>
              <a:buFont typeface="Arial"/>
              <a:buChar char="•"/>
            </a:pPr>
            <a:r>
              <a:rPr lang="en-US" sz="3199">
                <a:solidFill>
                  <a:srgbClr val="03213E"/>
                </a:solidFill>
                <a:latin typeface="Century Gothic Paneuropean"/>
                <a:ea typeface="Century Gothic Paneuropean"/>
                <a:cs typeface="Century Gothic Paneuropean"/>
                <a:sym typeface="Century Gothic Paneuropean"/>
              </a:rPr>
              <a:t>Derivative rights in the Directives are clear, precise, and unconditional.</a:t>
            </a:r>
          </a:p>
          <a:p>
            <a:pPr algn="l">
              <a:lnSpc>
                <a:spcPts val="3839"/>
              </a:lnSpc>
            </a:pPr>
            <a:endParaRPr lang="en-US" sz="3199">
              <a:solidFill>
                <a:srgbClr val="03213E"/>
              </a:solidFill>
              <a:latin typeface="Century Gothic Paneuropean"/>
              <a:ea typeface="Century Gothic Paneuropean"/>
              <a:cs typeface="Century Gothic Paneuropean"/>
              <a:sym typeface="Century Gothic Paneuropean"/>
            </a:endParaRPr>
          </a:p>
        </p:txBody>
      </p:sp>
      <p:grpSp>
        <p:nvGrpSpPr>
          <p:cNvPr id="23" name="Group 23"/>
          <p:cNvGrpSpPr/>
          <p:nvPr/>
        </p:nvGrpSpPr>
        <p:grpSpPr>
          <a:xfrm>
            <a:off x="-1760442" y="-1763587"/>
            <a:ext cx="3527175" cy="352717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6810162" y="8640933"/>
            <a:ext cx="3527175" cy="352717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6524413" y="-1763587"/>
            <a:ext cx="3527175" cy="352717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2135862" y="8523413"/>
            <a:ext cx="3527175" cy="352717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sp>
        <p:nvSpPr>
          <p:cNvPr id="2" name="Freeform 2"/>
          <p:cNvSpPr/>
          <p:nvPr/>
        </p:nvSpPr>
        <p:spPr>
          <a:xfrm>
            <a:off x="-224615" y="4056947"/>
            <a:ext cx="5646811" cy="6497567"/>
          </a:xfrm>
          <a:custGeom>
            <a:avLst/>
            <a:gdLst/>
            <a:ahLst/>
            <a:cxnLst/>
            <a:rect l="l" t="t" r="r" b="b"/>
            <a:pathLst>
              <a:path w="5646811" h="6497567">
                <a:moveTo>
                  <a:pt x="0" y="0"/>
                </a:moveTo>
                <a:lnTo>
                  <a:pt x="5646811" y="0"/>
                </a:lnTo>
                <a:lnTo>
                  <a:pt x="5646811" y="6497567"/>
                </a:lnTo>
                <a:lnTo>
                  <a:pt x="0" y="6497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34887" y="669151"/>
            <a:ext cx="3527175" cy="352717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065924" y="1419225"/>
            <a:ext cx="12771557" cy="8245198"/>
            <a:chOff x="0" y="0"/>
            <a:chExt cx="3363702" cy="2171575"/>
          </a:xfrm>
        </p:grpSpPr>
        <p:sp>
          <p:nvSpPr>
            <p:cNvPr id="7" name="Freeform 7"/>
            <p:cNvSpPr/>
            <p:nvPr/>
          </p:nvSpPr>
          <p:spPr>
            <a:xfrm>
              <a:off x="0" y="0"/>
              <a:ext cx="3363702" cy="2171575"/>
            </a:xfrm>
            <a:custGeom>
              <a:avLst/>
              <a:gdLst/>
              <a:ahLst/>
              <a:cxnLst/>
              <a:rect l="l" t="t" r="r" b="b"/>
              <a:pathLst>
                <a:path w="3363702" h="2171575">
                  <a:moveTo>
                    <a:pt x="30915" y="0"/>
                  </a:moveTo>
                  <a:lnTo>
                    <a:pt x="3332787" y="0"/>
                  </a:lnTo>
                  <a:cubicBezTo>
                    <a:pt x="3340986" y="0"/>
                    <a:pt x="3348850" y="3257"/>
                    <a:pt x="3354648" y="9055"/>
                  </a:cubicBezTo>
                  <a:cubicBezTo>
                    <a:pt x="3360445" y="14853"/>
                    <a:pt x="3363702" y="22716"/>
                    <a:pt x="3363702" y="30915"/>
                  </a:cubicBezTo>
                  <a:lnTo>
                    <a:pt x="3363702" y="2140659"/>
                  </a:lnTo>
                  <a:cubicBezTo>
                    <a:pt x="3363702" y="2148859"/>
                    <a:pt x="3360445" y="2156722"/>
                    <a:pt x="3354648" y="2162520"/>
                  </a:cubicBezTo>
                  <a:cubicBezTo>
                    <a:pt x="3348850" y="2168318"/>
                    <a:pt x="3340986" y="2171575"/>
                    <a:pt x="3332787" y="2171575"/>
                  </a:cubicBezTo>
                  <a:lnTo>
                    <a:pt x="30915" y="2171575"/>
                  </a:lnTo>
                  <a:cubicBezTo>
                    <a:pt x="22716" y="2171575"/>
                    <a:pt x="14853" y="2168318"/>
                    <a:pt x="9055" y="2162520"/>
                  </a:cubicBezTo>
                  <a:cubicBezTo>
                    <a:pt x="3257" y="2156722"/>
                    <a:pt x="0" y="2148859"/>
                    <a:pt x="0" y="2140659"/>
                  </a:cubicBezTo>
                  <a:lnTo>
                    <a:pt x="0" y="30915"/>
                  </a:lnTo>
                  <a:cubicBezTo>
                    <a:pt x="0" y="22716"/>
                    <a:pt x="3257" y="14853"/>
                    <a:pt x="9055" y="9055"/>
                  </a:cubicBezTo>
                  <a:cubicBezTo>
                    <a:pt x="14853" y="3257"/>
                    <a:pt x="22716" y="0"/>
                    <a:pt x="30915" y="0"/>
                  </a:cubicBezTo>
                  <a:close/>
                </a:path>
              </a:pathLst>
            </a:custGeom>
            <a:solidFill>
              <a:srgbClr val="E4AC6A"/>
            </a:solidFill>
          </p:spPr>
        </p:sp>
        <p:sp>
          <p:nvSpPr>
            <p:cNvPr id="8" name="TextBox 8"/>
            <p:cNvSpPr txBox="1"/>
            <p:nvPr/>
          </p:nvSpPr>
          <p:spPr>
            <a:xfrm>
              <a:off x="0" y="-47625"/>
              <a:ext cx="3363702" cy="2219200"/>
            </a:xfrm>
            <a:prstGeom prst="rect">
              <a:avLst/>
            </a:prstGeom>
          </p:spPr>
          <p:txBody>
            <a:bodyPr lIns="50800" tIns="50800" rIns="50800" bIns="50800" rtlCol="0" anchor="ctr"/>
            <a:lstStyle/>
            <a:p>
              <a:pPr algn="ctr">
                <a:lnSpc>
                  <a:spcPts val="3427"/>
                </a:lnSpc>
              </a:pPr>
              <a:endParaRPr/>
            </a:p>
          </p:txBody>
        </p:sp>
      </p:grpSp>
      <p:sp>
        <p:nvSpPr>
          <p:cNvPr id="9" name="TextBox 9"/>
          <p:cNvSpPr txBox="1"/>
          <p:nvPr/>
        </p:nvSpPr>
        <p:spPr>
          <a:xfrm>
            <a:off x="6623250" y="1921054"/>
            <a:ext cx="11209866" cy="7184391"/>
          </a:xfrm>
          <a:prstGeom prst="rect">
            <a:avLst/>
          </a:prstGeom>
        </p:spPr>
        <p:txBody>
          <a:bodyPr lIns="0" tIns="0" rIns="0" bIns="0" rtlCol="0" anchor="t">
            <a:spAutoFit/>
          </a:bodyPr>
          <a:lstStyle/>
          <a:p>
            <a:pPr marL="626106" lvl="1" indent="-313053" algn="l">
              <a:lnSpc>
                <a:spcPts val="4059"/>
              </a:lnSpc>
              <a:buFont typeface="Arial"/>
              <a:buChar char="•"/>
            </a:pPr>
            <a:r>
              <a:rPr lang="en-US" sz="2899">
                <a:solidFill>
                  <a:srgbClr val="000000"/>
                </a:solidFill>
                <a:latin typeface="Century Gothic Paneuropean"/>
                <a:ea typeface="Century Gothic Paneuropean"/>
                <a:cs typeface="Century Gothic Paneuropean"/>
                <a:sym typeface="Century Gothic Paneuropean"/>
              </a:rPr>
              <a:t>While Chen Case was before the Court of Justice, a constitutional amendment in the Ireland was made.</a:t>
            </a:r>
          </a:p>
          <a:p>
            <a:pPr marL="626106" lvl="1" indent="-313053" algn="l">
              <a:lnSpc>
                <a:spcPts val="4059"/>
              </a:lnSpc>
              <a:buFont typeface="Arial"/>
              <a:buChar char="•"/>
            </a:pPr>
            <a:r>
              <a:rPr lang="en-US" sz="2899">
                <a:solidFill>
                  <a:srgbClr val="000000"/>
                </a:solidFill>
                <a:latin typeface="Century Gothic Paneuropean"/>
                <a:ea typeface="Century Gothic Paneuropean"/>
                <a:cs typeface="Century Gothic Paneuropean"/>
                <a:sym typeface="Century Gothic Paneuropean"/>
              </a:rPr>
              <a:t>It was stated in the discussions that “...</a:t>
            </a:r>
            <a:r>
              <a:rPr lang="en-US" sz="2899" i="1">
                <a:solidFill>
                  <a:srgbClr val="000000"/>
                </a:solidFill>
                <a:latin typeface="Century Gothic Paneuropean Italics"/>
                <a:ea typeface="Century Gothic Paneuropean Italics"/>
                <a:cs typeface="Century Gothic Paneuropean Italics"/>
                <a:sym typeface="Century Gothic Paneuropean Italics"/>
              </a:rPr>
              <a:t>if we did not take an early opportunity to amend our Constitution to prevent continuing abuse of the jus soli entitlement to citizenship for any person born in the island of Ireland</a:t>
            </a:r>
            <a:r>
              <a:rPr lang="en-US" sz="2899">
                <a:solidFill>
                  <a:srgbClr val="000000"/>
                </a:solidFill>
                <a:latin typeface="Century Gothic Paneuropean"/>
                <a:ea typeface="Century Gothic Paneuropean"/>
                <a:cs typeface="Century Gothic Paneuropean"/>
                <a:sym typeface="Century Gothic Paneuropean"/>
              </a:rPr>
              <a:t>.”</a:t>
            </a:r>
          </a:p>
          <a:p>
            <a:pPr marL="626106" lvl="1" indent="-313053" algn="l">
              <a:lnSpc>
                <a:spcPts val="4059"/>
              </a:lnSpc>
              <a:buFont typeface="Arial"/>
              <a:buChar char="•"/>
            </a:pPr>
            <a:r>
              <a:rPr lang="en-US" sz="2899">
                <a:solidFill>
                  <a:srgbClr val="000000"/>
                </a:solidFill>
                <a:latin typeface="Century Gothic Paneuropean"/>
                <a:ea typeface="Century Gothic Paneuropean"/>
                <a:cs typeface="Century Gothic Paneuropean"/>
                <a:sym typeface="Century Gothic Paneuropean"/>
              </a:rPr>
              <a:t>“</a:t>
            </a:r>
            <a:r>
              <a:rPr lang="en-US" sz="2899" i="1">
                <a:solidFill>
                  <a:srgbClr val="000000"/>
                </a:solidFill>
                <a:latin typeface="Century Gothic Paneuropean Italics"/>
                <a:ea typeface="Century Gothic Paneuropean Italics"/>
                <a:cs typeface="Century Gothic Paneuropean Italics"/>
                <a:sym typeface="Century Gothic Paneuropean Italics"/>
              </a:rPr>
              <a:t>Notwithstanding any other provision of this Constitution, a person born in the island of Ireland, which includes its islands and seas, who does not have, at the time of the birth of that person, at least one parent who is an Irish citizen or entitled to be an Irish citizen is not entitled to Irish citizenship or nationality, unless provided for by law.</a:t>
            </a:r>
            <a:r>
              <a:rPr lang="en-US" sz="2899">
                <a:solidFill>
                  <a:srgbClr val="000000"/>
                </a:solidFill>
                <a:latin typeface="Century Gothic Paneuropean"/>
                <a:ea typeface="Century Gothic Paneuropean"/>
                <a:cs typeface="Century Gothic Paneuropean"/>
                <a:sym typeface="Century Gothic Paneuropean"/>
              </a:rPr>
              <a:t>”</a:t>
            </a:r>
          </a:p>
          <a:p>
            <a:pPr marL="626106" lvl="1" indent="-313053" algn="l">
              <a:lnSpc>
                <a:spcPts val="4059"/>
              </a:lnSpc>
              <a:buFont typeface="Arial"/>
              <a:buChar char="•"/>
            </a:pPr>
            <a:r>
              <a:rPr lang="en-US" sz="2899" i="1">
                <a:solidFill>
                  <a:srgbClr val="000000"/>
                </a:solidFill>
                <a:latin typeface="Century Gothic Paneuropean Italics"/>
                <a:ea typeface="Century Gothic Paneuropean Italics"/>
                <a:cs typeface="Century Gothic Paneuropean Italics"/>
                <a:sym typeface="Century Gothic Paneuropean Italics"/>
              </a:rPr>
              <a:t>Jus soli </a:t>
            </a:r>
            <a:r>
              <a:rPr lang="en-US" sz="2899">
                <a:solidFill>
                  <a:srgbClr val="000000"/>
                </a:solidFill>
                <a:latin typeface="Century Gothic Paneuropean"/>
                <a:ea typeface="Century Gothic Paneuropean"/>
                <a:cs typeface="Century Gothic Paneuropean"/>
                <a:sym typeface="Century Gothic Paneuropean"/>
              </a:rPr>
              <a:t>principle have been restricted with the amendment and citizenship laws have been altered.</a:t>
            </a:r>
          </a:p>
        </p:txBody>
      </p:sp>
      <p:sp>
        <p:nvSpPr>
          <p:cNvPr id="10" name="TextBox 10"/>
          <p:cNvSpPr txBox="1"/>
          <p:nvPr/>
        </p:nvSpPr>
        <p:spPr>
          <a:xfrm>
            <a:off x="6685148" y="585452"/>
            <a:ext cx="11086071" cy="669925"/>
          </a:xfrm>
          <a:prstGeom prst="rect">
            <a:avLst/>
          </a:prstGeom>
        </p:spPr>
        <p:txBody>
          <a:bodyPr lIns="0" tIns="0" rIns="0" bIns="0" rtlCol="0" anchor="t">
            <a:spAutoFit/>
          </a:bodyPr>
          <a:lstStyle/>
          <a:p>
            <a:pPr algn="r">
              <a:lnSpc>
                <a:spcPts val="5000"/>
              </a:lnSpc>
            </a:pPr>
            <a:r>
              <a:rPr lang="en-US" sz="5000" b="1">
                <a:solidFill>
                  <a:srgbClr val="E4AC6A"/>
                </a:solidFill>
                <a:latin typeface="Zilla Slab Bold"/>
                <a:ea typeface="Zilla Slab Bold"/>
                <a:cs typeface="Zilla Slab Bold"/>
                <a:sym typeface="Zilla Slab Bold"/>
              </a:rPr>
              <a:t>Constitutional Amendment in Ireland</a:t>
            </a:r>
          </a:p>
        </p:txBody>
      </p:sp>
      <p:sp>
        <p:nvSpPr>
          <p:cNvPr id="11" name="TextBox 11"/>
          <p:cNvSpPr txBox="1"/>
          <p:nvPr/>
        </p:nvSpPr>
        <p:spPr>
          <a:xfrm>
            <a:off x="-734887" y="829927"/>
            <a:ext cx="11209866" cy="455295"/>
          </a:xfrm>
          <a:prstGeom prst="rect">
            <a:avLst/>
          </a:prstGeom>
        </p:spPr>
        <p:txBody>
          <a:bodyPr lIns="0" tIns="0" rIns="0" bIns="0" rtlCol="0" anchor="t">
            <a:spAutoFit/>
          </a:bodyPr>
          <a:lstStyle/>
          <a:p>
            <a:pPr marL="582927" lvl="1" indent="-291463" algn="l">
              <a:lnSpc>
                <a:spcPts val="3779"/>
              </a:lnSpc>
              <a:buFont typeface="Arial"/>
              <a:buChar char="•"/>
            </a:pPr>
            <a:endParaRPr/>
          </a:p>
        </p:txBody>
      </p:sp>
      <p:sp>
        <p:nvSpPr>
          <p:cNvPr id="12" name="TextBox 12"/>
          <p:cNvSpPr txBox="1"/>
          <p:nvPr/>
        </p:nvSpPr>
        <p:spPr>
          <a:xfrm>
            <a:off x="714207" y="1172873"/>
            <a:ext cx="5060603" cy="2395906"/>
          </a:xfrm>
          <a:prstGeom prst="rect">
            <a:avLst/>
          </a:prstGeom>
        </p:spPr>
        <p:txBody>
          <a:bodyPr lIns="0" tIns="0" rIns="0" bIns="0" rtlCol="0" anchor="t">
            <a:spAutoFit/>
          </a:bodyPr>
          <a:lstStyle/>
          <a:p>
            <a:pPr algn="l">
              <a:lnSpc>
                <a:spcPts val="9686"/>
              </a:lnSpc>
            </a:pPr>
            <a:r>
              <a:rPr lang="en-US" sz="6918" b="1">
                <a:solidFill>
                  <a:srgbClr val="FFFFFF"/>
                </a:solidFill>
                <a:latin typeface="Century Gothic Paneuropean Bold"/>
                <a:ea typeface="Century Gothic Paneuropean Bold"/>
                <a:cs typeface="Century Gothic Paneuropean Bold"/>
                <a:sym typeface="Century Gothic Paneuropean Bold"/>
              </a:rPr>
              <a:t>Ireland’s Response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27446" y="2755331"/>
            <a:ext cx="5263709" cy="526370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956476" y="3329785"/>
            <a:ext cx="5331524" cy="4114800"/>
          </a:xfrm>
          <a:custGeom>
            <a:avLst/>
            <a:gdLst/>
            <a:ahLst/>
            <a:cxnLst/>
            <a:rect l="l" t="t" r="r" b="b"/>
            <a:pathLst>
              <a:path w="5331524" h="4114800">
                <a:moveTo>
                  <a:pt x="0" y="0"/>
                </a:moveTo>
                <a:lnTo>
                  <a:pt x="5331524" y="0"/>
                </a:lnTo>
                <a:lnTo>
                  <a:pt x="53315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34553" y="538726"/>
            <a:ext cx="8601586" cy="730250"/>
          </a:xfrm>
          <a:prstGeom prst="rect">
            <a:avLst/>
          </a:prstGeom>
        </p:spPr>
        <p:txBody>
          <a:bodyPr lIns="0" tIns="0" rIns="0" bIns="0" rtlCol="0" anchor="t">
            <a:spAutoFit/>
          </a:bodyPr>
          <a:lstStyle/>
          <a:p>
            <a:pPr algn="just">
              <a:lnSpc>
                <a:spcPts val="5499"/>
              </a:lnSpc>
            </a:pPr>
            <a:r>
              <a:rPr lang="en-US" sz="5499" b="1">
                <a:solidFill>
                  <a:srgbClr val="03213E"/>
                </a:solidFill>
                <a:latin typeface="Zilla Slab Bold"/>
                <a:ea typeface="Zilla Slab Bold"/>
                <a:cs typeface="Zilla Slab Bold"/>
                <a:sym typeface="Zilla Slab Bold"/>
              </a:rPr>
              <a:t>2004/38 Directive</a:t>
            </a:r>
          </a:p>
        </p:txBody>
      </p:sp>
      <p:grpSp>
        <p:nvGrpSpPr>
          <p:cNvPr id="7" name="Group 7"/>
          <p:cNvGrpSpPr/>
          <p:nvPr/>
        </p:nvGrpSpPr>
        <p:grpSpPr>
          <a:xfrm>
            <a:off x="0" y="1964301"/>
            <a:ext cx="9306298" cy="1239260"/>
            <a:chOff x="0" y="0"/>
            <a:chExt cx="3051884" cy="406400"/>
          </a:xfrm>
        </p:grpSpPr>
        <p:sp>
          <p:nvSpPr>
            <p:cNvPr id="8" name="Freeform 8"/>
            <p:cNvSpPr/>
            <p:nvPr/>
          </p:nvSpPr>
          <p:spPr>
            <a:xfrm>
              <a:off x="0" y="0"/>
              <a:ext cx="3051884" cy="406400"/>
            </a:xfrm>
            <a:custGeom>
              <a:avLst/>
              <a:gdLst/>
              <a:ahLst/>
              <a:cxnLst/>
              <a:rect l="l" t="t" r="r" b="b"/>
              <a:pathLst>
                <a:path w="3051884" h="406400">
                  <a:moveTo>
                    <a:pt x="2848684" y="0"/>
                  </a:moveTo>
                  <a:lnTo>
                    <a:pt x="0" y="0"/>
                  </a:lnTo>
                  <a:lnTo>
                    <a:pt x="0" y="406400"/>
                  </a:lnTo>
                  <a:lnTo>
                    <a:pt x="2848684" y="406400"/>
                  </a:lnTo>
                  <a:lnTo>
                    <a:pt x="3051884" y="203200"/>
                  </a:lnTo>
                  <a:lnTo>
                    <a:pt x="2848684" y="0"/>
                  </a:lnTo>
                  <a:close/>
                </a:path>
              </a:pathLst>
            </a:custGeom>
            <a:solidFill>
              <a:srgbClr val="03213E"/>
            </a:solidFill>
          </p:spPr>
        </p:sp>
        <p:sp>
          <p:nvSpPr>
            <p:cNvPr id="9" name="TextBox 9"/>
            <p:cNvSpPr txBox="1"/>
            <p:nvPr/>
          </p:nvSpPr>
          <p:spPr>
            <a:xfrm>
              <a:off x="0" y="-47625"/>
              <a:ext cx="2937584" cy="454025"/>
            </a:xfrm>
            <a:prstGeom prst="rect">
              <a:avLst/>
            </a:prstGeom>
          </p:spPr>
          <p:txBody>
            <a:bodyPr lIns="50800" tIns="50800" rIns="50800" bIns="50800" rtlCol="0" anchor="ctr"/>
            <a:lstStyle/>
            <a:p>
              <a:pPr algn="ctr">
                <a:lnSpc>
                  <a:spcPts val="3427"/>
                </a:lnSpc>
              </a:pPr>
              <a:endParaRPr/>
            </a:p>
          </p:txBody>
        </p:sp>
      </p:grpSp>
      <p:grpSp>
        <p:nvGrpSpPr>
          <p:cNvPr id="10" name="Group 10"/>
          <p:cNvGrpSpPr/>
          <p:nvPr/>
        </p:nvGrpSpPr>
        <p:grpSpPr>
          <a:xfrm>
            <a:off x="0" y="4992817"/>
            <a:ext cx="11085895" cy="1239260"/>
            <a:chOff x="0" y="0"/>
            <a:chExt cx="3635481" cy="406400"/>
          </a:xfrm>
        </p:grpSpPr>
        <p:sp>
          <p:nvSpPr>
            <p:cNvPr id="11" name="Freeform 11"/>
            <p:cNvSpPr/>
            <p:nvPr/>
          </p:nvSpPr>
          <p:spPr>
            <a:xfrm>
              <a:off x="0" y="0"/>
              <a:ext cx="3635481" cy="406400"/>
            </a:xfrm>
            <a:custGeom>
              <a:avLst/>
              <a:gdLst/>
              <a:ahLst/>
              <a:cxnLst/>
              <a:rect l="l" t="t" r="r" b="b"/>
              <a:pathLst>
                <a:path w="3635481" h="406400">
                  <a:moveTo>
                    <a:pt x="3432281" y="0"/>
                  </a:moveTo>
                  <a:lnTo>
                    <a:pt x="0" y="0"/>
                  </a:lnTo>
                  <a:lnTo>
                    <a:pt x="0" y="406400"/>
                  </a:lnTo>
                  <a:lnTo>
                    <a:pt x="3432281" y="406400"/>
                  </a:lnTo>
                  <a:lnTo>
                    <a:pt x="3635481" y="203200"/>
                  </a:lnTo>
                  <a:lnTo>
                    <a:pt x="3432281" y="0"/>
                  </a:lnTo>
                  <a:close/>
                </a:path>
              </a:pathLst>
            </a:custGeom>
            <a:solidFill>
              <a:srgbClr val="03213E"/>
            </a:solidFill>
          </p:spPr>
        </p:sp>
        <p:sp>
          <p:nvSpPr>
            <p:cNvPr id="12" name="TextBox 12"/>
            <p:cNvSpPr txBox="1"/>
            <p:nvPr/>
          </p:nvSpPr>
          <p:spPr>
            <a:xfrm>
              <a:off x="0" y="-47625"/>
              <a:ext cx="3521181" cy="454025"/>
            </a:xfrm>
            <a:prstGeom prst="rect">
              <a:avLst/>
            </a:prstGeom>
          </p:spPr>
          <p:txBody>
            <a:bodyPr lIns="50800" tIns="50800" rIns="50800" bIns="50800" rtlCol="0" anchor="ctr"/>
            <a:lstStyle/>
            <a:p>
              <a:pPr algn="ctr">
                <a:lnSpc>
                  <a:spcPts val="3427"/>
                </a:lnSpc>
              </a:pPr>
              <a:endParaRPr/>
            </a:p>
          </p:txBody>
        </p:sp>
      </p:grpSp>
      <p:sp>
        <p:nvSpPr>
          <p:cNvPr id="13" name="TextBox 13"/>
          <p:cNvSpPr txBox="1"/>
          <p:nvPr/>
        </p:nvSpPr>
        <p:spPr>
          <a:xfrm>
            <a:off x="234553" y="5095875"/>
            <a:ext cx="9286213" cy="93154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It consolidated other prior instruments about free movement of persons.</a:t>
            </a:r>
          </a:p>
        </p:txBody>
      </p:sp>
      <p:grpSp>
        <p:nvGrpSpPr>
          <p:cNvPr id="14" name="Group 14"/>
          <p:cNvGrpSpPr/>
          <p:nvPr/>
        </p:nvGrpSpPr>
        <p:grpSpPr>
          <a:xfrm>
            <a:off x="0" y="3478165"/>
            <a:ext cx="9882537" cy="1239260"/>
            <a:chOff x="0" y="0"/>
            <a:chExt cx="13176716" cy="1652347"/>
          </a:xfrm>
        </p:grpSpPr>
        <p:grpSp>
          <p:nvGrpSpPr>
            <p:cNvPr id="15" name="Group 15"/>
            <p:cNvGrpSpPr/>
            <p:nvPr/>
          </p:nvGrpSpPr>
          <p:grpSpPr>
            <a:xfrm>
              <a:off x="0" y="0"/>
              <a:ext cx="13176716" cy="1652347"/>
              <a:chOff x="0" y="0"/>
              <a:chExt cx="3240855" cy="406400"/>
            </a:xfrm>
          </p:grpSpPr>
          <p:sp>
            <p:nvSpPr>
              <p:cNvPr id="16" name="Freeform 16"/>
              <p:cNvSpPr/>
              <p:nvPr/>
            </p:nvSpPr>
            <p:spPr>
              <a:xfrm>
                <a:off x="0" y="0"/>
                <a:ext cx="3240855" cy="406400"/>
              </a:xfrm>
              <a:custGeom>
                <a:avLst/>
                <a:gdLst/>
                <a:ahLst/>
                <a:cxnLst/>
                <a:rect l="l" t="t" r="r" b="b"/>
                <a:pathLst>
                  <a:path w="3240855" h="406400">
                    <a:moveTo>
                      <a:pt x="3037655" y="0"/>
                    </a:moveTo>
                    <a:lnTo>
                      <a:pt x="0" y="0"/>
                    </a:lnTo>
                    <a:lnTo>
                      <a:pt x="0" y="406400"/>
                    </a:lnTo>
                    <a:lnTo>
                      <a:pt x="3037655" y="406400"/>
                    </a:lnTo>
                    <a:lnTo>
                      <a:pt x="3240855" y="203200"/>
                    </a:lnTo>
                    <a:lnTo>
                      <a:pt x="3037655" y="0"/>
                    </a:lnTo>
                    <a:close/>
                  </a:path>
                </a:pathLst>
              </a:custGeom>
              <a:solidFill>
                <a:srgbClr val="03213E"/>
              </a:solidFill>
            </p:spPr>
          </p:sp>
          <p:sp>
            <p:nvSpPr>
              <p:cNvPr id="17" name="TextBox 17"/>
              <p:cNvSpPr txBox="1"/>
              <p:nvPr/>
            </p:nvSpPr>
            <p:spPr>
              <a:xfrm>
                <a:off x="0" y="-47625"/>
                <a:ext cx="3126555" cy="454025"/>
              </a:xfrm>
              <a:prstGeom prst="rect">
                <a:avLst/>
              </a:prstGeom>
            </p:spPr>
            <p:txBody>
              <a:bodyPr lIns="50800" tIns="50800" rIns="50800" bIns="50800" rtlCol="0" anchor="ctr"/>
              <a:lstStyle/>
              <a:p>
                <a:pPr algn="ctr">
                  <a:lnSpc>
                    <a:spcPts val="3427"/>
                  </a:lnSpc>
                </a:pPr>
                <a:endParaRPr/>
              </a:p>
            </p:txBody>
          </p:sp>
        </p:grpSp>
        <p:sp>
          <p:nvSpPr>
            <p:cNvPr id="18" name="TextBox 18"/>
            <p:cNvSpPr txBox="1"/>
            <p:nvPr/>
          </p:nvSpPr>
          <p:spPr>
            <a:xfrm>
              <a:off x="312738" y="196450"/>
              <a:ext cx="10820400" cy="122618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It didn’t include substantive changes yet, provide treaty-based rights.</a:t>
              </a:r>
            </a:p>
          </p:txBody>
        </p:sp>
      </p:grpSp>
      <p:sp>
        <p:nvSpPr>
          <p:cNvPr id="19" name="TextBox 19"/>
          <p:cNvSpPr txBox="1"/>
          <p:nvPr/>
        </p:nvSpPr>
        <p:spPr>
          <a:xfrm>
            <a:off x="193508" y="2173721"/>
            <a:ext cx="9112789" cy="772795"/>
          </a:xfrm>
          <a:prstGeom prst="rect">
            <a:avLst/>
          </a:prstGeom>
        </p:spPr>
        <p:txBody>
          <a:bodyPr lIns="0" tIns="0" rIns="0" bIns="0" rtlCol="0" anchor="t">
            <a:spAutoFit/>
          </a:bodyPr>
          <a:lstStyle/>
          <a:p>
            <a:pPr algn="l">
              <a:lnSpc>
                <a:spcPts val="3080"/>
              </a:lnSpc>
            </a:pPr>
            <a:r>
              <a:rPr lang="en-US" sz="2200" b="1">
                <a:solidFill>
                  <a:srgbClr val="FFFFFF"/>
                </a:solidFill>
                <a:latin typeface="Century Gothic Paneuropean Bold"/>
                <a:ea typeface="Century Gothic Paneuropean Bold"/>
                <a:cs typeface="Century Gothic Paneuropean Bold"/>
                <a:sym typeface="Century Gothic Paneuropean Bold"/>
              </a:rPr>
              <a:t>On the right of citizens of the Union and their family members to move and reside freely within the territory of the Member States</a:t>
            </a:r>
          </a:p>
        </p:txBody>
      </p:sp>
      <p:grpSp>
        <p:nvGrpSpPr>
          <p:cNvPr id="20" name="Group 20"/>
          <p:cNvGrpSpPr/>
          <p:nvPr/>
        </p:nvGrpSpPr>
        <p:grpSpPr>
          <a:xfrm>
            <a:off x="0" y="8019040"/>
            <a:ext cx="13593860" cy="1239260"/>
            <a:chOff x="0" y="0"/>
            <a:chExt cx="18125147" cy="1652347"/>
          </a:xfrm>
        </p:grpSpPr>
        <p:grpSp>
          <p:nvGrpSpPr>
            <p:cNvPr id="21" name="Group 21"/>
            <p:cNvGrpSpPr/>
            <p:nvPr/>
          </p:nvGrpSpPr>
          <p:grpSpPr>
            <a:xfrm>
              <a:off x="0" y="0"/>
              <a:ext cx="18125147" cy="1652347"/>
              <a:chOff x="0" y="0"/>
              <a:chExt cx="4457937" cy="406400"/>
            </a:xfrm>
          </p:grpSpPr>
          <p:sp>
            <p:nvSpPr>
              <p:cNvPr id="22" name="Freeform 22"/>
              <p:cNvSpPr/>
              <p:nvPr/>
            </p:nvSpPr>
            <p:spPr>
              <a:xfrm>
                <a:off x="0" y="0"/>
                <a:ext cx="4457937" cy="406400"/>
              </a:xfrm>
              <a:custGeom>
                <a:avLst/>
                <a:gdLst/>
                <a:ahLst/>
                <a:cxnLst/>
                <a:rect l="l" t="t" r="r" b="b"/>
                <a:pathLst>
                  <a:path w="4457937" h="406400">
                    <a:moveTo>
                      <a:pt x="4254737" y="0"/>
                    </a:moveTo>
                    <a:lnTo>
                      <a:pt x="0" y="0"/>
                    </a:lnTo>
                    <a:lnTo>
                      <a:pt x="0" y="406400"/>
                    </a:lnTo>
                    <a:lnTo>
                      <a:pt x="4254737" y="406400"/>
                    </a:lnTo>
                    <a:lnTo>
                      <a:pt x="4457937" y="203200"/>
                    </a:lnTo>
                    <a:lnTo>
                      <a:pt x="4254737" y="0"/>
                    </a:lnTo>
                    <a:close/>
                  </a:path>
                </a:pathLst>
              </a:custGeom>
              <a:solidFill>
                <a:srgbClr val="03213E"/>
              </a:solidFill>
            </p:spPr>
          </p:sp>
          <p:sp>
            <p:nvSpPr>
              <p:cNvPr id="23" name="TextBox 23"/>
              <p:cNvSpPr txBox="1"/>
              <p:nvPr/>
            </p:nvSpPr>
            <p:spPr>
              <a:xfrm>
                <a:off x="0" y="-47625"/>
                <a:ext cx="4343637" cy="454025"/>
              </a:xfrm>
              <a:prstGeom prst="rect">
                <a:avLst/>
              </a:prstGeom>
            </p:spPr>
            <p:txBody>
              <a:bodyPr lIns="50800" tIns="50800" rIns="50800" bIns="50800" rtlCol="0" anchor="ctr"/>
              <a:lstStyle/>
              <a:p>
                <a:pPr algn="ctr">
                  <a:lnSpc>
                    <a:spcPts val="3427"/>
                  </a:lnSpc>
                </a:pPr>
                <a:endParaRPr/>
              </a:p>
            </p:txBody>
          </p:sp>
        </p:grpSp>
        <p:sp>
          <p:nvSpPr>
            <p:cNvPr id="24" name="TextBox 24"/>
            <p:cNvSpPr txBox="1"/>
            <p:nvPr/>
          </p:nvSpPr>
          <p:spPr>
            <a:xfrm>
              <a:off x="312738" y="186194"/>
              <a:ext cx="16962563" cy="1178772"/>
            </a:xfrm>
            <a:prstGeom prst="rect">
              <a:avLst/>
            </a:prstGeom>
          </p:spPr>
          <p:txBody>
            <a:bodyPr lIns="0" tIns="0" rIns="0" bIns="0" rtlCol="0" anchor="t">
              <a:spAutoFit/>
            </a:bodyPr>
            <a:lstStyle/>
            <a:p>
              <a:pPr algn="l">
                <a:lnSpc>
                  <a:spcPts val="3639"/>
                </a:lnSpc>
              </a:pPr>
              <a:r>
                <a:rPr lang="en-US" sz="2599" b="1">
                  <a:solidFill>
                    <a:srgbClr val="FFFFFF"/>
                  </a:solidFill>
                  <a:latin typeface="Century Gothic Paneuropean Bold"/>
                  <a:ea typeface="Century Gothic Paneuropean Bold"/>
                  <a:cs typeface="Century Gothic Paneuropean Bold"/>
                  <a:sym typeface="Century Gothic Paneuropean Bold"/>
                </a:rPr>
                <a:t>Spouse, registered partner, descendants who are under age 21 or dependants, dependent direct relatives in the ascending line and those of spouse.</a:t>
              </a:r>
            </a:p>
          </p:txBody>
        </p:sp>
      </p:grpSp>
      <p:grpSp>
        <p:nvGrpSpPr>
          <p:cNvPr id="25" name="Group 25"/>
          <p:cNvGrpSpPr/>
          <p:nvPr/>
        </p:nvGrpSpPr>
        <p:grpSpPr>
          <a:xfrm>
            <a:off x="0" y="6507469"/>
            <a:ext cx="12236934" cy="1239260"/>
            <a:chOff x="0" y="0"/>
            <a:chExt cx="16315911" cy="1652347"/>
          </a:xfrm>
        </p:grpSpPr>
        <p:grpSp>
          <p:nvGrpSpPr>
            <p:cNvPr id="26" name="Group 26"/>
            <p:cNvGrpSpPr/>
            <p:nvPr/>
          </p:nvGrpSpPr>
          <p:grpSpPr>
            <a:xfrm>
              <a:off x="0" y="0"/>
              <a:ext cx="16315911" cy="1652347"/>
              <a:chOff x="0" y="0"/>
              <a:chExt cx="4012950" cy="406400"/>
            </a:xfrm>
          </p:grpSpPr>
          <p:sp>
            <p:nvSpPr>
              <p:cNvPr id="27" name="Freeform 27"/>
              <p:cNvSpPr/>
              <p:nvPr/>
            </p:nvSpPr>
            <p:spPr>
              <a:xfrm>
                <a:off x="0" y="0"/>
                <a:ext cx="4012950" cy="406400"/>
              </a:xfrm>
              <a:custGeom>
                <a:avLst/>
                <a:gdLst/>
                <a:ahLst/>
                <a:cxnLst/>
                <a:rect l="l" t="t" r="r" b="b"/>
                <a:pathLst>
                  <a:path w="4012950" h="406400">
                    <a:moveTo>
                      <a:pt x="3809750" y="0"/>
                    </a:moveTo>
                    <a:lnTo>
                      <a:pt x="0" y="0"/>
                    </a:lnTo>
                    <a:lnTo>
                      <a:pt x="0" y="406400"/>
                    </a:lnTo>
                    <a:lnTo>
                      <a:pt x="3809750" y="406400"/>
                    </a:lnTo>
                    <a:lnTo>
                      <a:pt x="4012950" y="203200"/>
                    </a:lnTo>
                    <a:lnTo>
                      <a:pt x="3809750" y="0"/>
                    </a:lnTo>
                    <a:close/>
                  </a:path>
                </a:pathLst>
              </a:custGeom>
              <a:solidFill>
                <a:srgbClr val="03213E"/>
              </a:solidFill>
            </p:spPr>
          </p:sp>
          <p:sp>
            <p:nvSpPr>
              <p:cNvPr id="28" name="TextBox 28"/>
              <p:cNvSpPr txBox="1"/>
              <p:nvPr/>
            </p:nvSpPr>
            <p:spPr>
              <a:xfrm>
                <a:off x="0" y="-47625"/>
                <a:ext cx="3898650" cy="454025"/>
              </a:xfrm>
              <a:prstGeom prst="rect">
                <a:avLst/>
              </a:prstGeom>
            </p:spPr>
            <p:txBody>
              <a:bodyPr lIns="50800" tIns="50800" rIns="50800" bIns="50800" rtlCol="0" anchor="ctr"/>
              <a:lstStyle/>
              <a:p>
                <a:pPr algn="ctr">
                  <a:lnSpc>
                    <a:spcPts val="3427"/>
                  </a:lnSpc>
                </a:pPr>
                <a:endParaRPr/>
              </a:p>
            </p:txBody>
          </p:sp>
        </p:grpSp>
        <p:sp>
          <p:nvSpPr>
            <p:cNvPr id="29" name="TextBox 29"/>
            <p:cNvSpPr txBox="1"/>
            <p:nvPr/>
          </p:nvSpPr>
          <p:spPr>
            <a:xfrm>
              <a:off x="312738" y="204312"/>
              <a:ext cx="13666384" cy="1121833"/>
            </a:xfrm>
            <a:prstGeom prst="rect">
              <a:avLst/>
            </a:prstGeom>
          </p:spPr>
          <p:txBody>
            <a:bodyPr lIns="0" tIns="0" rIns="0" bIns="0" rtlCol="0" anchor="t">
              <a:spAutoFit/>
            </a:bodyPr>
            <a:lstStyle/>
            <a:p>
              <a:pPr algn="l">
                <a:lnSpc>
                  <a:spcPts val="3499"/>
                </a:lnSpc>
              </a:pPr>
              <a:r>
                <a:rPr lang="en-US" sz="2499" b="1">
                  <a:solidFill>
                    <a:srgbClr val="FFFFFF"/>
                  </a:solidFill>
                  <a:latin typeface="Century Gothic Paneuropean Bold"/>
                  <a:ea typeface="Century Gothic Paneuropean Bold"/>
                  <a:cs typeface="Century Gothic Paneuropean Bold"/>
                  <a:sym typeface="Century Gothic Paneuropean Bold"/>
                </a:rPr>
                <a:t>It provided a distinction between stays under 3 months and over 3 months.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55331"/>
            <a:ext cx="8836139" cy="1726802"/>
            <a:chOff x="0" y="0"/>
            <a:chExt cx="2897702" cy="566283"/>
          </a:xfrm>
        </p:grpSpPr>
        <p:sp>
          <p:nvSpPr>
            <p:cNvPr id="3" name="Freeform 3"/>
            <p:cNvSpPr/>
            <p:nvPr/>
          </p:nvSpPr>
          <p:spPr>
            <a:xfrm>
              <a:off x="0" y="0"/>
              <a:ext cx="2897702" cy="566283"/>
            </a:xfrm>
            <a:custGeom>
              <a:avLst/>
              <a:gdLst/>
              <a:ahLst/>
              <a:cxnLst/>
              <a:rect l="l" t="t" r="r" b="b"/>
              <a:pathLst>
                <a:path w="2897702" h="566283">
                  <a:moveTo>
                    <a:pt x="2694502" y="0"/>
                  </a:moveTo>
                  <a:lnTo>
                    <a:pt x="0" y="0"/>
                  </a:lnTo>
                  <a:lnTo>
                    <a:pt x="0" y="566283"/>
                  </a:lnTo>
                  <a:lnTo>
                    <a:pt x="2694502" y="566283"/>
                  </a:lnTo>
                  <a:lnTo>
                    <a:pt x="2897702" y="283142"/>
                  </a:lnTo>
                  <a:lnTo>
                    <a:pt x="2694502" y="0"/>
                  </a:lnTo>
                  <a:close/>
                </a:path>
              </a:pathLst>
            </a:custGeom>
            <a:solidFill>
              <a:srgbClr val="03213E"/>
            </a:solidFill>
          </p:spPr>
        </p:sp>
        <p:sp>
          <p:nvSpPr>
            <p:cNvPr id="4" name="TextBox 4"/>
            <p:cNvSpPr txBox="1"/>
            <p:nvPr/>
          </p:nvSpPr>
          <p:spPr>
            <a:xfrm>
              <a:off x="0" y="-57150"/>
              <a:ext cx="2783402" cy="623433"/>
            </a:xfrm>
            <a:prstGeom prst="rect">
              <a:avLst/>
            </a:prstGeom>
          </p:spPr>
          <p:txBody>
            <a:bodyPr lIns="50800" tIns="50800" rIns="50800" bIns="50800" rtlCol="0" anchor="ctr"/>
            <a:lstStyle/>
            <a:p>
              <a:pPr algn="ctr">
                <a:lnSpc>
                  <a:spcPts val="3707"/>
                </a:lnSpc>
              </a:pPr>
              <a:endParaRPr/>
            </a:p>
          </p:txBody>
        </p:sp>
      </p:grpSp>
      <p:grpSp>
        <p:nvGrpSpPr>
          <p:cNvPr id="5" name="Group 5"/>
          <p:cNvGrpSpPr/>
          <p:nvPr/>
        </p:nvGrpSpPr>
        <p:grpSpPr>
          <a:xfrm>
            <a:off x="0" y="4999186"/>
            <a:ext cx="9882537" cy="1870688"/>
            <a:chOff x="0" y="0"/>
            <a:chExt cx="3240855" cy="613469"/>
          </a:xfrm>
        </p:grpSpPr>
        <p:sp>
          <p:nvSpPr>
            <p:cNvPr id="6" name="Freeform 6"/>
            <p:cNvSpPr/>
            <p:nvPr/>
          </p:nvSpPr>
          <p:spPr>
            <a:xfrm>
              <a:off x="0" y="0"/>
              <a:ext cx="3240855" cy="613469"/>
            </a:xfrm>
            <a:custGeom>
              <a:avLst/>
              <a:gdLst/>
              <a:ahLst/>
              <a:cxnLst/>
              <a:rect l="l" t="t" r="r" b="b"/>
              <a:pathLst>
                <a:path w="3240855" h="613469">
                  <a:moveTo>
                    <a:pt x="3037655" y="0"/>
                  </a:moveTo>
                  <a:lnTo>
                    <a:pt x="0" y="0"/>
                  </a:lnTo>
                  <a:lnTo>
                    <a:pt x="0" y="613469"/>
                  </a:lnTo>
                  <a:lnTo>
                    <a:pt x="3037655" y="613469"/>
                  </a:lnTo>
                  <a:lnTo>
                    <a:pt x="3240855" y="306734"/>
                  </a:lnTo>
                  <a:lnTo>
                    <a:pt x="3037655" y="0"/>
                  </a:lnTo>
                  <a:close/>
                </a:path>
              </a:pathLst>
            </a:custGeom>
            <a:solidFill>
              <a:srgbClr val="03213E"/>
            </a:solidFill>
          </p:spPr>
        </p:sp>
        <p:sp>
          <p:nvSpPr>
            <p:cNvPr id="7" name="TextBox 7"/>
            <p:cNvSpPr txBox="1"/>
            <p:nvPr/>
          </p:nvSpPr>
          <p:spPr>
            <a:xfrm>
              <a:off x="0" y="-57150"/>
              <a:ext cx="3126555" cy="670619"/>
            </a:xfrm>
            <a:prstGeom prst="rect">
              <a:avLst/>
            </a:prstGeom>
          </p:spPr>
          <p:txBody>
            <a:bodyPr lIns="50800" tIns="50800" rIns="50800" bIns="50800" rtlCol="0" anchor="ctr"/>
            <a:lstStyle/>
            <a:p>
              <a:pPr algn="ctr">
                <a:lnSpc>
                  <a:spcPts val="3707"/>
                </a:lnSpc>
              </a:pPr>
              <a:endParaRPr/>
            </a:p>
          </p:txBody>
        </p:sp>
      </p:grpSp>
      <p:grpSp>
        <p:nvGrpSpPr>
          <p:cNvPr id="8" name="Group 8"/>
          <p:cNvGrpSpPr/>
          <p:nvPr/>
        </p:nvGrpSpPr>
        <p:grpSpPr>
          <a:xfrm>
            <a:off x="0" y="7457343"/>
            <a:ext cx="11085895" cy="1464180"/>
            <a:chOff x="0" y="0"/>
            <a:chExt cx="3635481" cy="480160"/>
          </a:xfrm>
        </p:grpSpPr>
        <p:sp>
          <p:nvSpPr>
            <p:cNvPr id="9" name="Freeform 9"/>
            <p:cNvSpPr/>
            <p:nvPr/>
          </p:nvSpPr>
          <p:spPr>
            <a:xfrm>
              <a:off x="0" y="0"/>
              <a:ext cx="3635481" cy="480160"/>
            </a:xfrm>
            <a:custGeom>
              <a:avLst/>
              <a:gdLst/>
              <a:ahLst/>
              <a:cxnLst/>
              <a:rect l="l" t="t" r="r" b="b"/>
              <a:pathLst>
                <a:path w="3635481" h="480160">
                  <a:moveTo>
                    <a:pt x="3432281" y="0"/>
                  </a:moveTo>
                  <a:lnTo>
                    <a:pt x="0" y="0"/>
                  </a:lnTo>
                  <a:lnTo>
                    <a:pt x="0" y="480160"/>
                  </a:lnTo>
                  <a:lnTo>
                    <a:pt x="3432281" y="480160"/>
                  </a:lnTo>
                  <a:lnTo>
                    <a:pt x="3635481" y="240080"/>
                  </a:lnTo>
                  <a:lnTo>
                    <a:pt x="3432281" y="0"/>
                  </a:lnTo>
                  <a:close/>
                </a:path>
              </a:pathLst>
            </a:custGeom>
            <a:solidFill>
              <a:srgbClr val="03213E"/>
            </a:solidFill>
          </p:spPr>
        </p:sp>
        <p:sp>
          <p:nvSpPr>
            <p:cNvPr id="10" name="TextBox 10"/>
            <p:cNvSpPr txBox="1"/>
            <p:nvPr/>
          </p:nvSpPr>
          <p:spPr>
            <a:xfrm>
              <a:off x="0" y="-57150"/>
              <a:ext cx="3521181" cy="537310"/>
            </a:xfrm>
            <a:prstGeom prst="rect">
              <a:avLst/>
            </a:prstGeom>
          </p:spPr>
          <p:txBody>
            <a:bodyPr lIns="50800" tIns="50800" rIns="50800" bIns="50800" rtlCol="0" anchor="ctr"/>
            <a:lstStyle/>
            <a:p>
              <a:pPr algn="ctr">
                <a:lnSpc>
                  <a:spcPts val="3707"/>
                </a:lnSpc>
              </a:pPr>
              <a:endParaRPr/>
            </a:p>
          </p:txBody>
        </p:sp>
      </p:grpSp>
      <p:grpSp>
        <p:nvGrpSpPr>
          <p:cNvPr id="11" name="Group 11"/>
          <p:cNvGrpSpPr/>
          <p:nvPr/>
        </p:nvGrpSpPr>
        <p:grpSpPr>
          <a:xfrm>
            <a:off x="14627446" y="2755331"/>
            <a:ext cx="5263709" cy="526370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4553" y="1133475"/>
            <a:ext cx="8601586" cy="730250"/>
          </a:xfrm>
          <a:prstGeom prst="rect">
            <a:avLst/>
          </a:prstGeom>
        </p:spPr>
        <p:txBody>
          <a:bodyPr lIns="0" tIns="0" rIns="0" bIns="0" rtlCol="0" anchor="t">
            <a:spAutoFit/>
          </a:bodyPr>
          <a:lstStyle/>
          <a:p>
            <a:pPr algn="just">
              <a:lnSpc>
                <a:spcPts val="5499"/>
              </a:lnSpc>
            </a:pPr>
            <a:r>
              <a:rPr lang="en-US" sz="5499" b="1">
                <a:solidFill>
                  <a:srgbClr val="03213E"/>
                </a:solidFill>
                <a:latin typeface="Zilla Slab Bold"/>
                <a:ea typeface="Zilla Slab Bold"/>
                <a:cs typeface="Zilla Slab Bold"/>
                <a:sym typeface="Zilla Slab Bold"/>
              </a:rPr>
              <a:t>Metock and Others. (2008)</a:t>
            </a:r>
          </a:p>
        </p:txBody>
      </p:sp>
      <p:sp>
        <p:nvSpPr>
          <p:cNvPr id="15" name="TextBox 15"/>
          <p:cNvSpPr txBox="1"/>
          <p:nvPr/>
        </p:nvSpPr>
        <p:spPr>
          <a:xfrm>
            <a:off x="628912" y="2891022"/>
            <a:ext cx="7578316" cy="140779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Transposed regulation of Directive 2004/38 in Ireland required a prior lawfully residence in the state.</a:t>
            </a:r>
          </a:p>
        </p:txBody>
      </p:sp>
      <p:sp>
        <p:nvSpPr>
          <p:cNvPr id="16" name="TextBox 16"/>
          <p:cNvSpPr txBox="1"/>
          <p:nvPr/>
        </p:nvSpPr>
        <p:spPr>
          <a:xfrm>
            <a:off x="720839" y="5181600"/>
            <a:ext cx="8423161" cy="140779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Directive exhaustively list the requirements and no other conditions can be brought by member states and it isn’t compatible with directive.</a:t>
            </a:r>
          </a:p>
        </p:txBody>
      </p:sp>
      <p:sp>
        <p:nvSpPr>
          <p:cNvPr id="17" name="TextBox 17"/>
          <p:cNvSpPr txBox="1"/>
          <p:nvPr/>
        </p:nvSpPr>
        <p:spPr>
          <a:xfrm>
            <a:off x="706139" y="7650924"/>
            <a:ext cx="9673617" cy="931545"/>
          </a:xfrm>
          <a:prstGeom prst="rect">
            <a:avLst/>
          </a:prstGeom>
        </p:spPr>
        <p:txBody>
          <a:bodyPr lIns="0" tIns="0" rIns="0" bIns="0" rtlCol="0" anchor="t">
            <a:spAutoFit/>
          </a:bodyPr>
          <a:lstStyle/>
          <a:p>
            <a:pPr algn="l">
              <a:lnSpc>
                <a:spcPts val="3779"/>
              </a:lnSpc>
            </a:pPr>
            <a:r>
              <a:rPr lang="en-US" sz="2699" b="1">
                <a:solidFill>
                  <a:srgbClr val="FFFFFF"/>
                </a:solidFill>
                <a:latin typeface="Century Gothic Paneuropean Bold"/>
                <a:ea typeface="Century Gothic Paneuropean Bold"/>
                <a:cs typeface="Century Gothic Paneuropean Bold"/>
                <a:sym typeface="Century Gothic Paneuropean Bold"/>
              </a:rPr>
              <a:t>Court reversed its prior </a:t>
            </a:r>
            <a:r>
              <a:rPr lang="en-US" sz="2699" b="1" i="1">
                <a:solidFill>
                  <a:srgbClr val="FFFFFF"/>
                </a:solidFill>
                <a:latin typeface="Century Gothic Paneuropean Bold Italics"/>
                <a:ea typeface="Century Gothic Paneuropean Bold Italics"/>
                <a:cs typeface="Century Gothic Paneuropean Bold Italics"/>
                <a:sym typeface="Century Gothic Paneuropean Bold Italics"/>
              </a:rPr>
              <a:t>Akrich </a:t>
            </a:r>
            <a:r>
              <a:rPr lang="en-US" sz="2699" b="1">
                <a:solidFill>
                  <a:srgbClr val="FFFFFF"/>
                </a:solidFill>
                <a:latin typeface="Century Gothic Paneuropean Bold"/>
                <a:ea typeface="Century Gothic Paneuropean Bold"/>
                <a:cs typeface="Century Gothic Paneuropean Bold"/>
                <a:sym typeface="Century Gothic Paneuropean Bold"/>
              </a:rPr>
              <a:t>jurisprudence and stated that prior lawful residence is not required anymore.</a:t>
            </a:r>
          </a:p>
        </p:txBody>
      </p:sp>
      <p:sp>
        <p:nvSpPr>
          <p:cNvPr id="18" name="Freeform 18"/>
          <p:cNvSpPr/>
          <p:nvPr/>
        </p:nvSpPr>
        <p:spPr>
          <a:xfrm flipH="1">
            <a:off x="10794314" y="-964439"/>
            <a:ext cx="6464986" cy="14386871"/>
          </a:xfrm>
          <a:custGeom>
            <a:avLst/>
            <a:gdLst/>
            <a:ahLst/>
            <a:cxnLst/>
            <a:rect l="l" t="t" r="r" b="b"/>
            <a:pathLst>
              <a:path w="6464986" h="14386871">
                <a:moveTo>
                  <a:pt x="6464986" y="0"/>
                </a:moveTo>
                <a:lnTo>
                  <a:pt x="0" y="0"/>
                </a:lnTo>
                <a:lnTo>
                  <a:pt x="0" y="14386871"/>
                </a:lnTo>
                <a:lnTo>
                  <a:pt x="6464986" y="14386871"/>
                </a:lnTo>
                <a:lnTo>
                  <a:pt x="6464986"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sp>
        <p:nvSpPr>
          <p:cNvPr id="2" name="TextBox 2"/>
          <p:cNvSpPr txBox="1"/>
          <p:nvPr/>
        </p:nvSpPr>
        <p:spPr>
          <a:xfrm>
            <a:off x="819150" y="1162050"/>
            <a:ext cx="7648279" cy="930275"/>
          </a:xfrm>
          <a:prstGeom prst="rect">
            <a:avLst/>
          </a:prstGeom>
        </p:spPr>
        <p:txBody>
          <a:bodyPr lIns="0" tIns="0" rIns="0" bIns="0" rtlCol="0" anchor="t">
            <a:spAutoFit/>
          </a:bodyPr>
          <a:lstStyle/>
          <a:p>
            <a:pPr algn="l">
              <a:lnSpc>
                <a:spcPts val="6999"/>
              </a:lnSpc>
            </a:pPr>
            <a:r>
              <a:rPr lang="en-US" sz="6999" b="1">
                <a:solidFill>
                  <a:srgbClr val="E4AC6A"/>
                </a:solidFill>
                <a:latin typeface="Zilla Slab Bold"/>
                <a:ea typeface="Zilla Slab Bold"/>
                <a:cs typeface="Zilla Slab Bold"/>
                <a:sym typeface="Zilla Slab Bold"/>
              </a:rPr>
              <a:t>Related Cases</a:t>
            </a:r>
          </a:p>
        </p:txBody>
      </p:sp>
      <p:grpSp>
        <p:nvGrpSpPr>
          <p:cNvPr id="3" name="Group 3"/>
          <p:cNvGrpSpPr/>
          <p:nvPr/>
        </p:nvGrpSpPr>
        <p:grpSpPr>
          <a:xfrm>
            <a:off x="6368068" y="1560512"/>
            <a:ext cx="11919932" cy="137385"/>
            <a:chOff x="0" y="0"/>
            <a:chExt cx="3139406" cy="36184"/>
          </a:xfrm>
        </p:grpSpPr>
        <p:sp>
          <p:nvSpPr>
            <p:cNvPr id="4" name="Freeform 4"/>
            <p:cNvSpPr/>
            <p:nvPr/>
          </p:nvSpPr>
          <p:spPr>
            <a:xfrm>
              <a:off x="0" y="0"/>
              <a:ext cx="3139406" cy="36184"/>
            </a:xfrm>
            <a:custGeom>
              <a:avLst/>
              <a:gdLst/>
              <a:ahLst/>
              <a:cxnLst/>
              <a:rect l="l" t="t" r="r" b="b"/>
              <a:pathLst>
                <a:path w="3139406" h="36184">
                  <a:moveTo>
                    <a:pt x="0" y="0"/>
                  </a:moveTo>
                  <a:lnTo>
                    <a:pt x="3139406" y="0"/>
                  </a:lnTo>
                  <a:lnTo>
                    <a:pt x="3139406" y="36184"/>
                  </a:lnTo>
                  <a:lnTo>
                    <a:pt x="0" y="36184"/>
                  </a:lnTo>
                  <a:close/>
                </a:path>
              </a:pathLst>
            </a:custGeom>
            <a:solidFill>
              <a:srgbClr val="E4AC6A"/>
            </a:solidFill>
          </p:spPr>
        </p:sp>
        <p:sp>
          <p:nvSpPr>
            <p:cNvPr id="5" name="TextBox 5"/>
            <p:cNvSpPr txBox="1"/>
            <p:nvPr/>
          </p:nvSpPr>
          <p:spPr>
            <a:xfrm>
              <a:off x="0" y="-38100"/>
              <a:ext cx="3139406" cy="7428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368068" y="2386238"/>
            <a:ext cx="10891232" cy="2111549"/>
            <a:chOff x="0" y="0"/>
            <a:chExt cx="2868473" cy="556128"/>
          </a:xfrm>
        </p:grpSpPr>
        <p:sp>
          <p:nvSpPr>
            <p:cNvPr id="7" name="Freeform 7"/>
            <p:cNvSpPr/>
            <p:nvPr/>
          </p:nvSpPr>
          <p:spPr>
            <a:xfrm>
              <a:off x="0" y="0"/>
              <a:ext cx="2868473" cy="556128"/>
            </a:xfrm>
            <a:custGeom>
              <a:avLst/>
              <a:gdLst/>
              <a:ahLst/>
              <a:cxnLst/>
              <a:rect l="l" t="t" r="r" b="b"/>
              <a:pathLst>
                <a:path w="2868473" h="556128">
                  <a:moveTo>
                    <a:pt x="36253" y="0"/>
                  </a:moveTo>
                  <a:lnTo>
                    <a:pt x="2832220" y="0"/>
                  </a:lnTo>
                  <a:cubicBezTo>
                    <a:pt x="2852242" y="0"/>
                    <a:pt x="2868473" y="16231"/>
                    <a:pt x="2868473" y="36253"/>
                  </a:cubicBezTo>
                  <a:lnTo>
                    <a:pt x="2868473" y="519875"/>
                  </a:lnTo>
                  <a:cubicBezTo>
                    <a:pt x="2868473" y="529490"/>
                    <a:pt x="2864653" y="538711"/>
                    <a:pt x="2857855" y="545510"/>
                  </a:cubicBezTo>
                  <a:cubicBezTo>
                    <a:pt x="2851056" y="552309"/>
                    <a:pt x="2841835" y="556128"/>
                    <a:pt x="2832220" y="556128"/>
                  </a:cubicBezTo>
                  <a:lnTo>
                    <a:pt x="36253" y="556128"/>
                  </a:lnTo>
                  <a:cubicBezTo>
                    <a:pt x="16231" y="556128"/>
                    <a:pt x="0" y="539897"/>
                    <a:pt x="0" y="519875"/>
                  </a:cubicBezTo>
                  <a:lnTo>
                    <a:pt x="0" y="36253"/>
                  </a:lnTo>
                  <a:cubicBezTo>
                    <a:pt x="0" y="26638"/>
                    <a:pt x="3819" y="17417"/>
                    <a:pt x="10618" y="10618"/>
                  </a:cubicBezTo>
                  <a:cubicBezTo>
                    <a:pt x="17417" y="3819"/>
                    <a:pt x="26638" y="0"/>
                    <a:pt x="36253" y="0"/>
                  </a:cubicBezTo>
                  <a:close/>
                </a:path>
              </a:pathLst>
            </a:custGeom>
            <a:solidFill>
              <a:srgbClr val="FFFFFF"/>
            </a:solidFill>
          </p:spPr>
        </p:sp>
        <p:sp>
          <p:nvSpPr>
            <p:cNvPr id="8" name="TextBox 8"/>
            <p:cNvSpPr txBox="1"/>
            <p:nvPr/>
          </p:nvSpPr>
          <p:spPr>
            <a:xfrm>
              <a:off x="0" y="-47625"/>
              <a:ext cx="2868473" cy="603753"/>
            </a:xfrm>
            <a:prstGeom prst="rect">
              <a:avLst/>
            </a:prstGeom>
          </p:spPr>
          <p:txBody>
            <a:bodyPr lIns="50800" tIns="50800" rIns="50800" bIns="50800" rtlCol="0" anchor="ctr"/>
            <a:lstStyle/>
            <a:p>
              <a:pPr algn="ctr">
                <a:lnSpc>
                  <a:spcPts val="3427"/>
                </a:lnSpc>
              </a:pPr>
              <a:endParaRPr/>
            </a:p>
          </p:txBody>
        </p:sp>
      </p:grpSp>
      <p:grpSp>
        <p:nvGrpSpPr>
          <p:cNvPr id="9" name="Group 9"/>
          <p:cNvGrpSpPr/>
          <p:nvPr/>
        </p:nvGrpSpPr>
        <p:grpSpPr>
          <a:xfrm>
            <a:off x="6368068" y="4768501"/>
            <a:ext cx="10891232" cy="2111549"/>
            <a:chOff x="0" y="0"/>
            <a:chExt cx="2868473" cy="556128"/>
          </a:xfrm>
        </p:grpSpPr>
        <p:sp>
          <p:nvSpPr>
            <p:cNvPr id="10" name="Freeform 10"/>
            <p:cNvSpPr/>
            <p:nvPr/>
          </p:nvSpPr>
          <p:spPr>
            <a:xfrm>
              <a:off x="0" y="0"/>
              <a:ext cx="2868473" cy="556128"/>
            </a:xfrm>
            <a:custGeom>
              <a:avLst/>
              <a:gdLst/>
              <a:ahLst/>
              <a:cxnLst/>
              <a:rect l="l" t="t" r="r" b="b"/>
              <a:pathLst>
                <a:path w="2868473" h="556128">
                  <a:moveTo>
                    <a:pt x="36253" y="0"/>
                  </a:moveTo>
                  <a:lnTo>
                    <a:pt x="2832220" y="0"/>
                  </a:lnTo>
                  <a:cubicBezTo>
                    <a:pt x="2852242" y="0"/>
                    <a:pt x="2868473" y="16231"/>
                    <a:pt x="2868473" y="36253"/>
                  </a:cubicBezTo>
                  <a:lnTo>
                    <a:pt x="2868473" y="519875"/>
                  </a:lnTo>
                  <a:cubicBezTo>
                    <a:pt x="2868473" y="529490"/>
                    <a:pt x="2864653" y="538711"/>
                    <a:pt x="2857855" y="545510"/>
                  </a:cubicBezTo>
                  <a:cubicBezTo>
                    <a:pt x="2851056" y="552309"/>
                    <a:pt x="2841835" y="556128"/>
                    <a:pt x="2832220" y="556128"/>
                  </a:cubicBezTo>
                  <a:lnTo>
                    <a:pt x="36253" y="556128"/>
                  </a:lnTo>
                  <a:cubicBezTo>
                    <a:pt x="16231" y="556128"/>
                    <a:pt x="0" y="539897"/>
                    <a:pt x="0" y="519875"/>
                  </a:cubicBezTo>
                  <a:lnTo>
                    <a:pt x="0" y="36253"/>
                  </a:lnTo>
                  <a:cubicBezTo>
                    <a:pt x="0" y="26638"/>
                    <a:pt x="3819" y="17417"/>
                    <a:pt x="10618" y="10618"/>
                  </a:cubicBezTo>
                  <a:cubicBezTo>
                    <a:pt x="17417" y="3819"/>
                    <a:pt x="26638" y="0"/>
                    <a:pt x="36253" y="0"/>
                  </a:cubicBezTo>
                  <a:close/>
                </a:path>
              </a:pathLst>
            </a:custGeom>
            <a:solidFill>
              <a:srgbClr val="FFFFFF"/>
            </a:solidFill>
          </p:spPr>
        </p:sp>
        <p:sp>
          <p:nvSpPr>
            <p:cNvPr id="11" name="TextBox 11"/>
            <p:cNvSpPr txBox="1"/>
            <p:nvPr/>
          </p:nvSpPr>
          <p:spPr>
            <a:xfrm>
              <a:off x="0" y="-47625"/>
              <a:ext cx="2868473" cy="603753"/>
            </a:xfrm>
            <a:prstGeom prst="rect">
              <a:avLst/>
            </a:prstGeom>
          </p:spPr>
          <p:txBody>
            <a:bodyPr lIns="50800" tIns="50800" rIns="50800" bIns="50800" rtlCol="0" anchor="ctr"/>
            <a:lstStyle/>
            <a:p>
              <a:pPr algn="ctr">
                <a:lnSpc>
                  <a:spcPts val="3427"/>
                </a:lnSpc>
              </a:pPr>
              <a:endParaRPr/>
            </a:p>
          </p:txBody>
        </p:sp>
      </p:grpSp>
      <p:grpSp>
        <p:nvGrpSpPr>
          <p:cNvPr id="12" name="Group 12"/>
          <p:cNvGrpSpPr/>
          <p:nvPr/>
        </p:nvGrpSpPr>
        <p:grpSpPr>
          <a:xfrm>
            <a:off x="6368068" y="7146751"/>
            <a:ext cx="10891232" cy="2111549"/>
            <a:chOff x="0" y="0"/>
            <a:chExt cx="2868473" cy="556128"/>
          </a:xfrm>
        </p:grpSpPr>
        <p:sp>
          <p:nvSpPr>
            <p:cNvPr id="13" name="Freeform 13"/>
            <p:cNvSpPr/>
            <p:nvPr/>
          </p:nvSpPr>
          <p:spPr>
            <a:xfrm>
              <a:off x="0" y="0"/>
              <a:ext cx="2868473" cy="556128"/>
            </a:xfrm>
            <a:custGeom>
              <a:avLst/>
              <a:gdLst/>
              <a:ahLst/>
              <a:cxnLst/>
              <a:rect l="l" t="t" r="r" b="b"/>
              <a:pathLst>
                <a:path w="2868473" h="556128">
                  <a:moveTo>
                    <a:pt x="36253" y="0"/>
                  </a:moveTo>
                  <a:lnTo>
                    <a:pt x="2832220" y="0"/>
                  </a:lnTo>
                  <a:cubicBezTo>
                    <a:pt x="2852242" y="0"/>
                    <a:pt x="2868473" y="16231"/>
                    <a:pt x="2868473" y="36253"/>
                  </a:cubicBezTo>
                  <a:lnTo>
                    <a:pt x="2868473" y="519875"/>
                  </a:lnTo>
                  <a:cubicBezTo>
                    <a:pt x="2868473" y="529490"/>
                    <a:pt x="2864653" y="538711"/>
                    <a:pt x="2857855" y="545510"/>
                  </a:cubicBezTo>
                  <a:cubicBezTo>
                    <a:pt x="2851056" y="552309"/>
                    <a:pt x="2841835" y="556128"/>
                    <a:pt x="2832220" y="556128"/>
                  </a:cubicBezTo>
                  <a:lnTo>
                    <a:pt x="36253" y="556128"/>
                  </a:lnTo>
                  <a:cubicBezTo>
                    <a:pt x="16231" y="556128"/>
                    <a:pt x="0" y="539897"/>
                    <a:pt x="0" y="519875"/>
                  </a:cubicBezTo>
                  <a:lnTo>
                    <a:pt x="0" y="36253"/>
                  </a:lnTo>
                  <a:cubicBezTo>
                    <a:pt x="0" y="26638"/>
                    <a:pt x="3819" y="17417"/>
                    <a:pt x="10618" y="10618"/>
                  </a:cubicBezTo>
                  <a:cubicBezTo>
                    <a:pt x="17417" y="3819"/>
                    <a:pt x="26638" y="0"/>
                    <a:pt x="36253" y="0"/>
                  </a:cubicBezTo>
                  <a:close/>
                </a:path>
              </a:pathLst>
            </a:custGeom>
            <a:solidFill>
              <a:srgbClr val="FFFFFF"/>
            </a:solidFill>
          </p:spPr>
        </p:sp>
        <p:sp>
          <p:nvSpPr>
            <p:cNvPr id="14" name="TextBox 14"/>
            <p:cNvSpPr txBox="1"/>
            <p:nvPr/>
          </p:nvSpPr>
          <p:spPr>
            <a:xfrm>
              <a:off x="0" y="-47625"/>
              <a:ext cx="2868473" cy="603753"/>
            </a:xfrm>
            <a:prstGeom prst="rect">
              <a:avLst/>
            </a:prstGeom>
          </p:spPr>
          <p:txBody>
            <a:bodyPr lIns="50800" tIns="50800" rIns="50800" bIns="50800" rtlCol="0" anchor="ctr"/>
            <a:lstStyle/>
            <a:p>
              <a:pPr algn="ctr">
                <a:lnSpc>
                  <a:spcPts val="3427"/>
                </a:lnSpc>
              </a:pPr>
              <a:endParaRPr/>
            </a:p>
          </p:txBody>
        </p:sp>
      </p:grpSp>
      <p:grpSp>
        <p:nvGrpSpPr>
          <p:cNvPr id="15" name="Group 15"/>
          <p:cNvGrpSpPr/>
          <p:nvPr/>
        </p:nvGrpSpPr>
        <p:grpSpPr>
          <a:xfrm>
            <a:off x="1028700" y="2684023"/>
            <a:ext cx="6234952" cy="1515979"/>
            <a:chOff x="0" y="0"/>
            <a:chExt cx="1642127" cy="399270"/>
          </a:xfrm>
        </p:grpSpPr>
        <p:sp>
          <p:nvSpPr>
            <p:cNvPr id="16" name="Freeform 16"/>
            <p:cNvSpPr/>
            <p:nvPr/>
          </p:nvSpPr>
          <p:spPr>
            <a:xfrm>
              <a:off x="0" y="0"/>
              <a:ext cx="1642127" cy="399270"/>
            </a:xfrm>
            <a:custGeom>
              <a:avLst/>
              <a:gdLst/>
              <a:ahLst/>
              <a:cxnLst/>
              <a:rect l="l" t="t" r="r" b="b"/>
              <a:pathLst>
                <a:path w="1642127" h="399270">
                  <a:moveTo>
                    <a:pt x="63327" y="0"/>
                  </a:moveTo>
                  <a:lnTo>
                    <a:pt x="1578801" y="0"/>
                  </a:lnTo>
                  <a:cubicBezTo>
                    <a:pt x="1613775" y="0"/>
                    <a:pt x="1642127" y="28352"/>
                    <a:pt x="1642127" y="63327"/>
                  </a:cubicBezTo>
                  <a:lnTo>
                    <a:pt x="1642127" y="335944"/>
                  </a:lnTo>
                  <a:cubicBezTo>
                    <a:pt x="1642127" y="370918"/>
                    <a:pt x="1613775" y="399270"/>
                    <a:pt x="1578801" y="399270"/>
                  </a:cubicBezTo>
                  <a:lnTo>
                    <a:pt x="63327" y="399270"/>
                  </a:lnTo>
                  <a:cubicBezTo>
                    <a:pt x="28352" y="399270"/>
                    <a:pt x="0" y="370918"/>
                    <a:pt x="0" y="335944"/>
                  </a:cubicBezTo>
                  <a:lnTo>
                    <a:pt x="0" y="63327"/>
                  </a:lnTo>
                  <a:cubicBezTo>
                    <a:pt x="0" y="28352"/>
                    <a:pt x="28352" y="0"/>
                    <a:pt x="63327" y="0"/>
                  </a:cubicBezTo>
                  <a:close/>
                </a:path>
              </a:pathLst>
            </a:custGeom>
            <a:solidFill>
              <a:srgbClr val="E4AC6A"/>
            </a:solidFill>
          </p:spPr>
        </p:sp>
        <p:sp>
          <p:nvSpPr>
            <p:cNvPr id="17" name="TextBox 17"/>
            <p:cNvSpPr txBox="1"/>
            <p:nvPr/>
          </p:nvSpPr>
          <p:spPr>
            <a:xfrm>
              <a:off x="0" y="-47625"/>
              <a:ext cx="1642127" cy="446895"/>
            </a:xfrm>
            <a:prstGeom prst="rect">
              <a:avLst/>
            </a:prstGeom>
          </p:spPr>
          <p:txBody>
            <a:bodyPr lIns="50800" tIns="50800" rIns="50800" bIns="50800" rtlCol="0" anchor="ctr"/>
            <a:lstStyle/>
            <a:p>
              <a:pPr algn="ctr">
                <a:lnSpc>
                  <a:spcPts val="3427"/>
                </a:lnSpc>
              </a:pPr>
              <a:endParaRPr/>
            </a:p>
          </p:txBody>
        </p:sp>
      </p:grpSp>
      <p:grpSp>
        <p:nvGrpSpPr>
          <p:cNvPr id="18" name="Group 18"/>
          <p:cNvGrpSpPr/>
          <p:nvPr/>
        </p:nvGrpSpPr>
        <p:grpSpPr>
          <a:xfrm>
            <a:off x="1028700" y="5088337"/>
            <a:ext cx="6234952" cy="1515979"/>
            <a:chOff x="0" y="0"/>
            <a:chExt cx="1642127" cy="399270"/>
          </a:xfrm>
        </p:grpSpPr>
        <p:sp>
          <p:nvSpPr>
            <p:cNvPr id="19" name="Freeform 19"/>
            <p:cNvSpPr/>
            <p:nvPr/>
          </p:nvSpPr>
          <p:spPr>
            <a:xfrm>
              <a:off x="0" y="0"/>
              <a:ext cx="1642127" cy="399270"/>
            </a:xfrm>
            <a:custGeom>
              <a:avLst/>
              <a:gdLst/>
              <a:ahLst/>
              <a:cxnLst/>
              <a:rect l="l" t="t" r="r" b="b"/>
              <a:pathLst>
                <a:path w="1642127" h="399270">
                  <a:moveTo>
                    <a:pt x="63327" y="0"/>
                  </a:moveTo>
                  <a:lnTo>
                    <a:pt x="1578801" y="0"/>
                  </a:lnTo>
                  <a:cubicBezTo>
                    <a:pt x="1613775" y="0"/>
                    <a:pt x="1642127" y="28352"/>
                    <a:pt x="1642127" y="63327"/>
                  </a:cubicBezTo>
                  <a:lnTo>
                    <a:pt x="1642127" y="335944"/>
                  </a:lnTo>
                  <a:cubicBezTo>
                    <a:pt x="1642127" y="370918"/>
                    <a:pt x="1613775" y="399270"/>
                    <a:pt x="1578801" y="399270"/>
                  </a:cubicBezTo>
                  <a:lnTo>
                    <a:pt x="63327" y="399270"/>
                  </a:lnTo>
                  <a:cubicBezTo>
                    <a:pt x="28352" y="399270"/>
                    <a:pt x="0" y="370918"/>
                    <a:pt x="0" y="335944"/>
                  </a:cubicBezTo>
                  <a:lnTo>
                    <a:pt x="0" y="63327"/>
                  </a:lnTo>
                  <a:cubicBezTo>
                    <a:pt x="0" y="28352"/>
                    <a:pt x="28352" y="0"/>
                    <a:pt x="63327" y="0"/>
                  </a:cubicBezTo>
                  <a:close/>
                </a:path>
              </a:pathLst>
            </a:custGeom>
            <a:solidFill>
              <a:srgbClr val="E4AC6A"/>
            </a:solidFill>
          </p:spPr>
        </p:sp>
        <p:sp>
          <p:nvSpPr>
            <p:cNvPr id="20" name="TextBox 20"/>
            <p:cNvSpPr txBox="1"/>
            <p:nvPr/>
          </p:nvSpPr>
          <p:spPr>
            <a:xfrm>
              <a:off x="0" y="-47625"/>
              <a:ext cx="1642127" cy="446895"/>
            </a:xfrm>
            <a:prstGeom prst="rect">
              <a:avLst/>
            </a:prstGeom>
          </p:spPr>
          <p:txBody>
            <a:bodyPr lIns="50800" tIns="50800" rIns="50800" bIns="50800" rtlCol="0" anchor="ctr"/>
            <a:lstStyle/>
            <a:p>
              <a:pPr algn="ctr">
                <a:lnSpc>
                  <a:spcPts val="3427"/>
                </a:lnSpc>
              </a:pPr>
              <a:endParaRPr/>
            </a:p>
          </p:txBody>
        </p:sp>
      </p:grpSp>
      <p:grpSp>
        <p:nvGrpSpPr>
          <p:cNvPr id="21" name="Group 21"/>
          <p:cNvGrpSpPr/>
          <p:nvPr/>
        </p:nvGrpSpPr>
        <p:grpSpPr>
          <a:xfrm>
            <a:off x="1028700" y="7444536"/>
            <a:ext cx="6234952" cy="1515979"/>
            <a:chOff x="0" y="0"/>
            <a:chExt cx="1642127" cy="399270"/>
          </a:xfrm>
        </p:grpSpPr>
        <p:sp>
          <p:nvSpPr>
            <p:cNvPr id="22" name="Freeform 22"/>
            <p:cNvSpPr/>
            <p:nvPr/>
          </p:nvSpPr>
          <p:spPr>
            <a:xfrm>
              <a:off x="0" y="0"/>
              <a:ext cx="1642127" cy="399270"/>
            </a:xfrm>
            <a:custGeom>
              <a:avLst/>
              <a:gdLst/>
              <a:ahLst/>
              <a:cxnLst/>
              <a:rect l="l" t="t" r="r" b="b"/>
              <a:pathLst>
                <a:path w="1642127" h="399270">
                  <a:moveTo>
                    <a:pt x="63327" y="0"/>
                  </a:moveTo>
                  <a:lnTo>
                    <a:pt x="1578801" y="0"/>
                  </a:lnTo>
                  <a:cubicBezTo>
                    <a:pt x="1613775" y="0"/>
                    <a:pt x="1642127" y="28352"/>
                    <a:pt x="1642127" y="63327"/>
                  </a:cubicBezTo>
                  <a:lnTo>
                    <a:pt x="1642127" y="335944"/>
                  </a:lnTo>
                  <a:cubicBezTo>
                    <a:pt x="1642127" y="370918"/>
                    <a:pt x="1613775" y="399270"/>
                    <a:pt x="1578801" y="399270"/>
                  </a:cubicBezTo>
                  <a:lnTo>
                    <a:pt x="63327" y="399270"/>
                  </a:lnTo>
                  <a:cubicBezTo>
                    <a:pt x="28352" y="399270"/>
                    <a:pt x="0" y="370918"/>
                    <a:pt x="0" y="335944"/>
                  </a:cubicBezTo>
                  <a:lnTo>
                    <a:pt x="0" y="63327"/>
                  </a:lnTo>
                  <a:cubicBezTo>
                    <a:pt x="0" y="28352"/>
                    <a:pt x="28352" y="0"/>
                    <a:pt x="63327" y="0"/>
                  </a:cubicBezTo>
                  <a:close/>
                </a:path>
              </a:pathLst>
            </a:custGeom>
            <a:solidFill>
              <a:srgbClr val="E4AC6A"/>
            </a:solidFill>
          </p:spPr>
        </p:sp>
        <p:sp>
          <p:nvSpPr>
            <p:cNvPr id="23" name="TextBox 23"/>
            <p:cNvSpPr txBox="1"/>
            <p:nvPr/>
          </p:nvSpPr>
          <p:spPr>
            <a:xfrm>
              <a:off x="0" y="-47625"/>
              <a:ext cx="1642127" cy="446895"/>
            </a:xfrm>
            <a:prstGeom prst="rect">
              <a:avLst/>
            </a:prstGeom>
          </p:spPr>
          <p:txBody>
            <a:bodyPr lIns="50800" tIns="50800" rIns="50800" bIns="50800" rtlCol="0" anchor="ctr"/>
            <a:lstStyle/>
            <a:p>
              <a:pPr algn="ctr">
                <a:lnSpc>
                  <a:spcPts val="3427"/>
                </a:lnSpc>
              </a:pPr>
              <a:endParaRPr/>
            </a:p>
          </p:txBody>
        </p:sp>
      </p:grpSp>
      <p:sp>
        <p:nvSpPr>
          <p:cNvPr id="24" name="TextBox 24"/>
          <p:cNvSpPr txBox="1"/>
          <p:nvPr/>
        </p:nvSpPr>
        <p:spPr>
          <a:xfrm>
            <a:off x="7542812" y="2568226"/>
            <a:ext cx="9070950" cy="1847850"/>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The Court held that a third-country national parent of EU-citizen must be granted a right of residence and refusing it would force the children to leave the territory of the Union, depriving them of the genuine enjoyment of EU citizenship.</a:t>
            </a:r>
          </a:p>
        </p:txBody>
      </p:sp>
      <p:sp>
        <p:nvSpPr>
          <p:cNvPr id="25" name="TextBox 25"/>
          <p:cNvSpPr txBox="1"/>
          <p:nvPr/>
        </p:nvSpPr>
        <p:spPr>
          <a:xfrm>
            <a:off x="7542812" y="5050237"/>
            <a:ext cx="9070950" cy="1476375"/>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National authorities must apply a strict proportionality test and give primary consideration to the best interests of the child in order to attain genuine enjoyment of EU citizenship rights.</a:t>
            </a:r>
          </a:p>
        </p:txBody>
      </p:sp>
      <p:sp>
        <p:nvSpPr>
          <p:cNvPr id="26" name="TextBox 26"/>
          <p:cNvSpPr txBox="1"/>
          <p:nvPr/>
        </p:nvSpPr>
        <p:spPr>
          <a:xfrm>
            <a:off x="7542812" y="7403926"/>
            <a:ext cx="9534114" cy="1476375"/>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The Court ruled that authorities must conduct an individualized assessment of whether removing a third-country national parent would force the EU-citizen child to leave the Union.</a:t>
            </a:r>
          </a:p>
        </p:txBody>
      </p:sp>
      <p:sp>
        <p:nvSpPr>
          <p:cNvPr id="27" name="TextBox 27"/>
          <p:cNvSpPr txBox="1"/>
          <p:nvPr/>
        </p:nvSpPr>
        <p:spPr>
          <a:xfrm>
            <a:off x="1994317" y="3227700"/>
            <a:ext cx="4303718" cy="438150"/>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Zambrano Case (2011)</a:t>
            </a:r>
          </a:p>
        </p:txBody>
      </p:sp>
      <p:sp>
        <p:nvSpPr>
          <p:cNvPr id="28" name="TextBox 28"/>
          <p:cNvSpPr txBox="1"/>
          <p:nvPr/>
        </p:nvSpPr>
        <p:spPr>
          <a:xfrm>
            <a:off x="1862672" y="5408176"/>
            <a:ext cx="4303718" cy="885825"/>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Chavez-Vilchez Case (2017)</a:t>
            </a:r>
          </a:p>
        </p:txBody>
      </p:sp>
      <p:sp>
        <p:nvSpPr>
          <p:cNvPr id="29" name="TextBox 29"/>
          <p:cNvSpPr txBox="1"/>
          <p:nvPr/>
        </p:nvSpPr>
        <p:spPr>
          <a:xfrm>
            <a:off x="1425817" y="7988213"/>
            <a:ext cx="5440717" cy="438150"/>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Rendon Marin Case (2016)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AC6A"/>
        </a:solidFill>
        <a:effectLst/>
      </p:bgPr>
    </p:bg>
    <p:spTree>
      <p:nvGrpSpPr>
        <p:cNvPr id="1" name=""/>
        <p:cNvGrpSpPr/>
        <p:nvPr/>
      </p:nvGrpSpPr>
      <p:grpSpPr>
        <a:xfrm>
          <a:off x="0" y="0"/>
          <a:ext cx="0" cy="0"/>
          <a:chOff x="0" y="0"/>
          <a:chExt cx="0" cy="0"/>
        </a:xfrm>
      </p:grpSpPr>
      <p:grpSp>
        <p:nvGrpSpPr>
          <p:cNvPr id="2" name="Group 2"/>
          <p:cNvGrpSpPr/>
          <p:nvPr/>
        </p:nvGrpSpPr>
        <p:grpSpPr>
          <a:xfrm>
            <a:off x="-2317103" y="893310"/>
            <a:ext cx="8500380" cy="850038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grpSp>
        <p:nvGrpSpPr>
          <p:cNvPr id="5" name="Group 5"/>
          <p:cNvGrpSpPr/>
          <p:nvPr/>
        </p:nvGrpSpPr>
        <p:grpSpPr>
          <a:xfrm>
            <a:off x="6459585" y="7111628"/>
            <a:ext cx="1986583" cy="198658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grpSp>
        <p:nvGrpSpPr>
          <p:cNvPr id="8" name="Group 8"/>
          <p:cNvGrpSpPr/>
          <p:nvPr/>
        </p:nvGrpSpPr>
        <p:grpSpPr>
          <a:xfrm>
            <a:off x="6459585" y="4001095"/>
            <a:ext cx="1986583" cy="19865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grpSp>
        <p:nvGrpSpPr>
          <p:cNvPr id="11" name="Group 11"/>
          <p:cNvGrpSpPr/>
          <p:nvPr/>
        </p:nvGrpSpPr>
        <p:grpSpPr>
          <a:xfrm>
            <a:off x="6459585" y="893310"/>
            <a:ext cx="1986583" cy="1986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14" name="Freeform 14"/>
          <p:cNvSpPr/>
          <p:nvPr/>
        </p:nvSpPr>
        <p:spPr>
          <a:xfrm>
            <a:off x="6940501" y="1374226"/>
            <a:ext cx="1024752" cy="1024752"/>
          </a:xfrm>
          <a:custGeom>
            <a:avLst/>
            <a:gdLst/>
            <a:ahLst/>
            <a:cxnLst/>
            <a:rect l="l" t="t" r="r" b="b"/>
            <a:pathLst>
              <a:path w="1024752" h="1024752">
                <a:moveTo>
                  <a:pt x="0" y="0"/>
                </a:moveTo>
                <a:lnTo>
                  <a:pt x="1024751" y="0"/>
                </a:lnTo>
                <a:lnTo>
                  <a:pt x="1024751" y="1024751"/>
                </a:lnTo>
                <a:lnTo>
                  <a:pt x="0" y="1024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07883" y="4891391"/>
            <a:ext cx="5875452" cy="589943"/>
          </a:xfrm>
          <a:prstGeom prst="rect">
            <a:avLst/>
          </a:prstGeom>
        </p:spPr>
        <p:txBody>
          <a:bodyPr lIns="0" tIns="0" rIns="0" bIns="0" rtlCol="0" anchor="t">
            <a:spAutoFit/>
          </a:bodyPr>
          <a:lstStyle/>
          <a:p>
            <a:pPr algn="l">
              <a:lnSpc>
                <a:spcPts val="4476"/>
              </a:lnSpc>
            </a:pPr>
            <a:r>
              <a:rPr lang="en-US" sz="4476" b="1">
                <a:solidFill>
                  <a:srgbClr val="FFFFFF"/>
                </a:solidFill>
                <a:latin typeface="Zilla Slab Bold"/>
                <a:ea typeface="Zilla Slab Bold"/>
                <a:cs typeface="Zilla Slab Bold"/>
                <a:sym typeface="Zilla Slab Bold"/>
              </a:rPr>
              <a:t>TABLE OF CONTENTS</a:t>
            </a:r>
          </a:p>
        </p:txBody>
      </p:sp>
      <p:sp>
        <p:nvSpPr>
          <p:cNvPr id="16" name="TextBox 16"/>
          <p:cNvSpPr txBox="1"/>
          <p:nvPr/>
        </p:nvSpPr>
        <p:spPr>
          <a:xfrm>
            <a:off x="8446168" y="305451"/>
            <a:ext cx="10068872" cy="3114675"/>
          </a:xfrm>
          <a:prstGeom prst="rect">
            <a:avLst/>
          </a:prstGeom>
        </p:spPr>
        <p:txBody>
          <a:bodyPr lIns="0" tIns="0" rIns="0" bIns="0" rtlCol="0" anchor="t">
            <a:spAutoFit/>
          </a:bodyPr>
          <a:lstStyle/>
          <a:p>
            <a:pPr algn="l">
              <a:lnSpc>
                <a:spcPts val="4199"/>
              </a:lnSpc>
            </a:pPr>
            <a:r>
              <a:rPr lang="en-US" sz="2999" b="1" u="sng">
                <a:solidFill>
                  <a:srgbClr val="FFFFFF"/>
                </a:solidFill>
                <a:latin typeface="Century Gothic Paneuropean Bold"/>
                <a:ea typeface="Century Gothic Paneuropean Bold"/>
                <a:cs typeface="Century Gothic Paneuropean Bold"/>
                <a:sym typeface="Century Gothic Paneuropean Bold"/>
              </a:rPr>
              <a:t>EUROPEAN CITIZENSHIP- PRE CHEN</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Historical Developments of European Citizenship</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Who is a European Citizen?</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Rights of European Citizens</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Free Movement and Right to Reside</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Is TFEU 21 Directly Effective</a:t>
            </a:r>
          </a:p>
        </p:txBody>
      </p:sp>
      <p:sp>
        <p:nvSpPr>
          <p:cNvPr id="17" name="TextBox 17"/>
          <p:cNvSpPr txBox="1"/>
          <p:nvPr/>
        </p:nvSpPr>
        <p:spPr>
          <a:xfrm>
            <a:off x="8446168" y="3615781"/>
            <a:ext cx="9012908" cy="3114675"/>
          </a:xfrm>
          <a:prstGeom prst="rect">
            <a:avLst/>
          </a:prstGeom>
        </p:spPr>
        <p:txBody>
          <a:bodyPr lIns="0" tIns="0" rIns="0" bIns="0" rtlCol="0" anchor="t">
            <a:spAutoFit/>
          </a:bodyPr>
          <a:lstStyle/>
          <a:p>
            <a:pPr algn="l">
              <a:lnSpc>
                <a:spcPts val="4199"/>
              </a:lnSpc>
            </a:pPr>
            <a:r>
              <a:rPr lang="en-US" sz="2999" b="1" u="sng">
                <a:solidFill>
                  <a:srgbClr val="FFFFFF"/>
                </a:solidFill>
                <a:latin typeface="Century Gothic Paneuropean Bold"/>
                <a:ea typeface="Century Gothic Paneuropean Bold"/>
                <a:cs typeface="Century Gothic Paneuropean Bold"/>
                <a:sym typeface="Century Gothic Paneuropean Bold"/>
              </a:rPr>
              <a:t>ZHU AND CHEN CASE</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Course of Events and Legal Background</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Arguments of the United Kingdom and Irland</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Main Legal Issue</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Court of Justice Held That:</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Key Takeaways - Significance of the Case</a:t>
            </a:r>
          </a:p>
        </p:txBody>
      </p:sp>
      <p:sp>
        <p:nvSpPr>
          <p:cNvPr id="18" name="Freeform 18"/>
          <p:cNvSpPr/>
          <p:nvPr/>
        </p:nvSpPr>
        <p:spPr>
          <a:xfrm>
            <a:off x="6940501" y="4482011"/>
            <a:ext cx="1024752" cy="1024752"/>
          </a:xfrm>
          <a:custGeom>
            <a:avLst/>
            <a:gdLst/>
            <a:ahLst/>
            <a:cxnLst/>
            <a:rect l="l" t="t" r="r" b="b"/>
            <a:pathLst>
              <a:path w="1024752" h="1024752">
                <a:moveTo>
                  <a:pt x="0" y="0"/>
                </a:moveTo>
                <a:lnTo>
                  <a:pt x="1024751" y="0"/>
                </a:lnTo>
                <a:lnTo>
                  <a:pt x="1024751" y="1024752"/>
                </a:lnTo>
                <a:lnTo>
                  <a:pt x="0" y="1024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6940501" y="7552587"/>
            <a:ext cx="1024752" cy="1024752"/>
          </a:xfrm>
          <a:custGeom>
            <a:avLst/>
            <a:gdLst/>
            <a:ahLst/>
            <a:cxnLst/>
            <a:rect l="l" t="t" r="r" b="b"/>
            <a:pathLst>
              <a:path w="1024752" h="1024752">
                <a:moveTo>
                  <a:pt x="0" y="0"/>
                </a:moveTo>
                <a:lnTo>
                  <a:pt x="1024751" y="0"/>
                </a:lnTo>
                <a:lnTo>
                  <a:pt x="1024751" y="1024752"/>
                </a:lnTo>
                <a:lnTo>
                  <a:pt x="0" y="1024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20"/>
          <p:cNvSpPr txBox="1"/>
          <p:nvPr/>
        </p:nvSpPr>
        <p:spPr>
          <a:xfrm>
            <a:off x="8478977" y="7064003"/>
            <a:ext cx="4487903" cy="2590800"/>
          </a:xfrm>
          <a:prstGeom prst="rect">
            <a:avLst/>
          </a:prstGeom>
        </p:spPr>
        <p:txBody>
          <a:bodyPr lIns="0" tIns="0" rIns="0" bIns="0" rtlCol="0" anchor="t">
            <a:spAutoFit/>
          </a:bodyPr>
          <a:lstStyle/>
          <a:p>
            <a:pPr algn="l">
              <a:lnSpc>
                <a:spcPts val="4199"/>
              </a:lnSpc>
            </a:pPr>
            <a:r>
              <a:rPr lang="en-US" sz="2999" b="1" u="sng">
                <a:solidFill>
                  <a:srgbClr val="FFFFFF"/>
                </a:solidFill>
                <a:latin typeface="Century Gothic Paneuropean Bold"/>
                <a:ea typeface="Century Gothic Paneuropean Bold"/>
                <a:cs typeface="Century Gothic Paneuropean Bold"/>
                <a:sym typeface="Century Gothic Paneuropean Bold"/>
              </a:rPr>
              <a:t>AFTERMATH</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Irland’s Response</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2004/38 Directive</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Metock and Others</a:t>
            </a:r>
          </a:p>
          <a:p>
            <a:pPr marL="647697" lvl="1" indent="-323848" algn="l">
              <a:lnSpc>
                <a:spcPts val="4199"/>
              </a:lnSpc>
              <a:buFont typeface="Arial"/>
              <a:buChar char="•"/>
            </a:pPr>
            <a:r>
              <a:rPr lang="en-US" sz="2999" b="1">
                <a:solidFill>
                  <a:srgbClr val="FFFFFF"/>
                </a:solidFill>
                <a:latin typeface="Century Gothic Paneuropean Bold"/>
                <a:ea typeface="Century Gothic Paneuropean Bold"/>
                <a:cs typeface="Century Gothic Paneuropean Bold"/>
                <a:sym typeface="Century Gothic Paneuropean Bold"/>
              </a:rPr>
              <a:t>Related Cases</a:t>
            </a:r>
          </a:p>
        </p:txBody>
      </p:sp>
      <p:grpSp>
        <p:nvGrpSpPr>
          <p:cNvPr id="21" name="Group 21"/>
          <p:cNvGrpSpPr/>
          <p:nvPr/>
        </p:nvGrpSpPr>
        <p:grpSpPr>
          <a:xfrm>
            <a:off x="13480604" y="7271717"/>
            <a:ext cx="1986583" cy="198658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24" name="Freeform 24"/>
          <p:cNvSpPr/>
          <p:nvPr/>
        </p:nvSpPr>
        <p:spPr>
          <a:xfrm>
            <a:off x="13961520" y="7712676"/>
            <a:ext cx="1024752" cy="1024752"/>
          </a:xfrm>
          <a:custGeom>
            <a:avLst/>
            <a:gdLst/>
            <a:ahLst/>
            <a:cxnLst/>
            <a:rect l="l" t="t" r="r" b="b"/>
            <a:pathLst>
              <a:path w="1024752" h="1024752">
                <a:moveTo>
                  <a:pt x="0" y="0"/>
                </a:moveTo>
                <a:lnTo>
                  <a:pt x="1024751" y="0"/>
                </a:lnTo>
                <a:lnTo>
                  <a:pt x="1024751" y="1024752"/>
                </a:lnTo>
                <a:lnTo>
                  <a:pt x="0" y="1024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p:cNvSpPr txBox="1"/>
          <p:nvPr/>
        </p:nvSpPr>
        <p:spPr>
          <a:xfrm>
            <a:off x="15743412" y="7731608"/>
            <a:ext cx="2281681" cy="1019175"/>
          </a:xfrm>
          <a:prstGeom prst="rect">
            <a:avLst/>
          </a:prstGeom>
        </p:spPr>
        <p:txBody>
          <a:bodyPr lIns="0" tIns="0" rIns="0" bIns="0" rtlCol="0" anchor="t">
            <a:spAutoFit/>
          </a:bodyPr>
          <a:lstStyle/>
          <a:p>
            <a:pPr algn="l">
              <a:lnSpc>
                <a:spcPts val="4199"/>
              </a:lnSpc>
            </a:pPr>
            <a:r>
              <a:rPr lang="en-US" sz="2999" b="1" u="sng">
                <a:solidFill>
                  <a:srgbClr val="FFFFFF"/>
                </a:solidFill>
                <a:latin typeface="Century Gothic Paneuropean Bold"/>
                <a:ea typeface="Century Gothic Paneuropean Bold"/>
                <a:cs typeface="Century Gothic Paneuropean Bold"/>
                <a:sym typeface="Century Gothic Paneuropean Bold"/>
              </a:rPr>
              <a:t>Questions</a:t>
            </a:r>
          </a:p>
          <a:p>
            <a:pPr algn="l">
              <a:lnSpc>
                <a:spcPts val="4199"/>
              </a:lnSpc>
            </a:pPr>
            <a:r>
              <a:rPr lang="en-US" sz="2999" b="1" u="sng">
                <a:solidFill>
                  <a:srgbClr val="FFFFFF"/>
                </a:solidFill>
                <a:latin typeface="Century Gothic Paneuropean Bold"/>
                <a:ea typeface="Century Gothic Paneuropean Bold"/>
                <a:cs typeface="Century Gothic Paneuropean Bold"/>
                <a:sym typeface="Century Gothic Paneuropean Bold"/>
              </a:rPr>
              <a:t>Resources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AC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176871"/>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4"/>
            <p:cNvSpPr txBox="1"/>
            <p:nvPr/>
          </p:nvSpPr>
          <p:spPr>
            <a:xfrm>
              <a:off x="0" y="-47625"/>
              <a:ext cx="4274726" cy="2215092"/>
            </a:xfrm>
            <a:prstGeom prst="rect">
              <a:avLst/>
            </a:prstGeom>
          </p:spPr>
          <p:txBody>
            <a:bodyPr lIns="50800" tIns="50800" rIns="50800" bIns="50800" rtlCol="0" anchor="ctr"/>
            <a:lstStyle/>
            <a:p>
              <a:pPr algn="ctr">
                <a:lnSpc>
                  <a:spcPts val="3427"/>
                </a:lnSpc>
              </a:pPr>
              <a:r>
                <a:rPr lang="en-US" sz="2448">
                  <a:solidFill>
                    <a:srgbClr val="FFFFFF"/>
                  </a:solidFill>
                  <a:latin typeface="Century Gothic Paneuropean"/>
                  <a:ea typeface="Century Gothic Paneuropean"/>
                  <a:cs typeface="Century Gothic Paneuropean"/>
                  <a:sym typeface="Century Gothic Paneuropean"/>
                </a:rPr>
                <a:t>What Do Lawyers Do?</a:t>
              </a:r>
            </a:p>
            <a:p>
              <a:pPr algn="ctr">
                <a:lnSpc>
                  <a:spcPts val="3427"/>
                </a:lnSpc>
              </a:pPr>
              <a:endParaRPr lang="en-US" sz="2448">
                <a:solidFill>
                  <a:srgbClr val="FFFFFF"/>
                </a:solidFill>
                <a:latin typeface="Century Gothic Paneuropean"/>
                <a:ea typeface="Century Gothic Paneuropean"/>
                <a:cs typeface="Century Gothic Paneuropean"/>
                <a:sym typeface="Century Gothic Paneuropean"/>
              </a:endParaRPr>
            </a:p>
          </p:txBody>
        </p:sp>
      </p:grpSp>
      <p:grpSp>
        <p:nvGrpSpPr>
          <p:cNvPr id="5" name="Group 5"/>
          <p:cNvGrpSpPr/>
          <p:nvPr/>
        </p:nvGrpSpPr>
        <p:grpSpPr>
          <a:xfrm>
            <a:off x="2773808" y="2840947"/>
            <a:ext cx="3853539" cy="5391373"/>
            <a:chOff x="0" y="0"/>
            <a:chExt cx="1069477" cy="1496274"/>
          </a:xfrm>
        </p:grpSpPr>
        <p:sp>
          <p:nvSpPr>
            <p:cNvPr id="6" name="Freeform 6"/>
            <p:cNvSpPr/>
            <p:nvPr/>
          </p:nvSpPr>
          <p:spPr>
            <a:xfrm>
              <a:off x="0" y="0"/>
              <a:ext cx="1069477" cy="1496274"/>
            </a:xfrm>
            <a:custGeom>
              <a:avLst/>
              <a:gdLst/>
              <a:ahLst/>
              <a:cxnLst/>
              <a:rect l="l" t="t" r="r" b="b"/>
              <a:pathLst>
                <a:path w="1069477" h="1496274">
                  <a:moveTo>
                    <a:pt x="102461" y="0"/>
                  </a:moveTo>
                  <a:lnTo>
                    <a:pt x="967016" y="0"/>
                  </a:lnTo>
                  <a:cubicBezTo>
                    <a:pt x="1023604" y="0"/>
                    <a:pt x="1069477" y="45873"/>
                    <a:pt x="1069477" y="102461"/>
                  </a:cubicBezTo>
                  <a:lnTo>
                    <a:pt x="1069477" y="1393813"/>
                  </a:lnTo>
                  <a:cubicBezTo>
                    <a:pt x="1069477" y="1450401"/>
                    <a:pt x="1023604" y="1496274"/>
                    <a:pt x="967016" y="1496274"/>
                  </a:cubicBezTo>
                  <a:lnTo>
                    <a:pt x="102461" y="1496274"/>
                  </a:lnTo>
                  <a:cubicBezTo>
                    <a:pt x="45873" y="1496274"/>
                    <a:pt x="0" y="1450401"/>
                    <a:pt x="0" y="1393813"/>
                  </a:cubicBezTo>
                  <a:lnTo>
                    <a:pt x="0" y="102461"/>
                  </a:lnTo>
                  <a:cubicBezTo>
                    <a:pt x="0" y="45873"/>
                    <a:pt x="45873" y="0"/>
                    <a:pt x="102461" y="0"/>
                  </a:cubicBezTo>
                  <a:close/>
                </a:path>
              </a:pathLst>
            </a:custGeom>
            <a:solidFill>
              <a:srgbClr val="03213E"/>
            </a:solidFill>
          </p:spPr>
        </p:sp>
        <p:sp>
          <p:nvSpPr>
            <p:cNvPr id="7" name="TextBox 7"/>
            <p:cNvSpPr txBox="1"/>
            <p:nvPr/>
          </p:nvSpPr>
          <p:spPr>
            <a:xfrm>
              <a:off x="0" y="-47625"/>
              <a:ext cx="1069477" cy="1543899"/>
            </a:xfrm>
            <a:prstGeom prst="rect">
              <a:avLst/>
            </a:prstGeom>
          </p:spPr>
          <p:txBody>
            <a:bodyPr lIns="50800" tIns="50800" rIns="50800" bIns="50800" rtlCol="0" anchor="ctr"/>
            <a:lstStyle/>
            <a:p>
              <a:pPr algn="ctr">
                <a:lnSpc>
                  <a:spcPts val="3427"/>
                </a:lnSpc>
              </a:pPr>
              <a:endParaRPr/>
            </a:p>
          </p:txBody>
        </p:sp>
      </p:grpSp>
      <p:sp>
        <p:nvSpPr>
          <p:cNvPr id="8" name="TextBox 8"/>
          <p:cNvSpPr txBox="1"/>
          <p:nvPr/>
        </p:nvSpPr>
        <p:spPr>
          <a:xfrm>
            <a:off x="3998303" y="1577297"/>
            <a:ext cx="9737045" cy="730250"/>
          </a:xfrm>
          <a:prstGeom prst="rect">
            <a:avLst/>
          </a:prstGeom>
        </p:spPr>
        <p:txBody>
          <a:bodyPr lIns="0" tIns="0" rIns="0" bIns="0" rtlCol="0" anchor="t">
            <a:spAutoFit/>
          </a:bodyPr>
          <a:lstStyle/>
          <a:p>
            <a:pPr algn="ctr">
              <a:lnSpc>
                <a:spcPts val="5499"/>
              </a:lnSpc>
            </a:pPr>
            <a:r>
              <a:rPr lang="en-US" sz="5499" b="1">
                <a:solidFill>
                  <a:srgbClr val="03213E"/>
                </a:solidFill>
                <a:latin typeface="Zilla Slab Bold"/>
                <a:ea typeface="Zilla Slab Bold"/>
                <a:cs typeface="Zilla Slab Bold"/>
                <a:sym typeface="Zilla Slab Bold"/>
              </a:rPr>
              <a:t>Questions</a:t>
            </a:r>
          </a:p>
        </p:txBody>
      </p:sp>
      <p:grpSp>
        <p:nvGrpSpPr>
          <p:cNvPr id="9" name="Group 9"/>
          <p:cNvGrpSpPr/>
          <p:nvPr/>
        </p:nvGrpSpPr>
        <p:grpSpPr>
          <a:xfrm>
            <a:off x="7208749" y="2840947"/>
            <a:ext cx="3853539" cy="5391373"/>
            <a:chOff x="0" y="0"/>
            <a:chExt cx="1069477" cy="1496274"/>
          </a:xfrm>
        </p:grpSpPr>
        <p:sp>
          <p:nvSpPr>
            <p:cNvPr id="10" name="Freeform 10"/>
            <p:cNvSpPr/>
            <p:nvPr/>
          </p:nvSpPr>
          <p:spPr>
            <a:xfrm>
              <a:off x="0" y="0"/>
              <a:ext cx="1069477" cy="1496274"/>
            </a:xfrm>
            <a:custGeom>
              <a:avLst/>
              <a:gdLst/>
              <a:ahLst/>
              <a:cxnLst/>
              <a:rect l="l" t="t" r="r" b="b"/>
              <a:pathLst>
                <a:path w="1069477" h="1496274">
                  <a:moveTo>
                    <a:pt x="102461" y="0"/>
                  </a:moveTo>
                  <a:lnTo>
                    <a:pt x="967016" y="0"/>
                  </a:lnTo>
                  <a:cubicBezTo>
                    <a:pt x="1023604" y="0"/>
                    <a:pt x="1069477" y="45873"/>
                    <a:pt x="1069477" y="102461"/>
                  </a:cubicBezTo>
                  <a:lnTo>
                    <a:pt x="1069477" y="1393813"/>
                  </a:lnTo>
                  <a:cubicBezTo>
                    <a:pt x="1069477" y="1450401"/>
                    <a:pt x="1023604" y="1496274"/>
                    <a:pt x="967016" y="1496274"/>
                  </a:cubicBezTo>
                  <a:lnTo>
                    <a:pt x="102461" y="1496274"/>
                  </a:lnTo>
                  <a:cubicBezTo>
                    <a:pt x="45873" y="1496274"/>
                    <a:pt x="0" y="1450401"/>
                    <a:pt x="0" y="1393813"/>
                  </a:cubicBezTo>
                  <a:lnTo>
                    <a:pt x="0" y="102461"/>
                  </a:lnTo>
                  <a:cubicBezTo>
                    <a:pt x="0" y="45873"/>
                    <a:pt x="45873" y="0"/>
                    <a:pt x="102461" y="0"/>
                  </a:cubicBezTo>
                  <a:close/>
                </a:path>
              </a:pathLst>
            </a:custGeom>
            <a:solidFill>
              <a:srgbClr val="03213E"/>
            </a:solidFill>
          </p:spPr>
        </p:sp>
        <p:sp>
          <p:nvSpPr>
            <p:cNvPr id="11" name="TextBox 11"/>
            <p:cNvSpPr txBox="1"/>
            <p:nvPr/>
          </p:nvSpPr>
          <p:spPr>
            <a:xfrm>
              <a:off x="0" y="-47625"/>
              <a:ext cx="1069477" cy="1543899"/>
            </a:xfrm>
            <a:prstGeom prst="rect">
              <a:avLst/>
            </a:prstGeom>
          </p:spPr>
          <p:txBody>
            <a:bodyPr lIns="50800" tIns="50800" rIns="50800" bIns="50800" rtlCol="0" anchor="ctr"/>
            <a:lstStyle/>
            <a:p>
              <a:pPr algn="ctr">
                <a:lnSpc>
                  <a:spcPts val="3427"/>
                </a:lnSpc>
              </a:pPr>
              <a:endParaRPr/>
            </a:p>
          </p:txBody>
        </p:sp>
      </p:grpSp>
      <p:grpSp>
        <p:nvGrpSpPr>
          <p:cNvPr id="12" name="Group 12"/>
          <p:cNvGrpSpPr/>
          <p:nvPr/>
        </p:nvGrpSpPr>
        <p:grpSpPr>
          <a:xfrm>
            <a:off x="11640793" y="2840947"/>
            <a:ext cx="3853539" cy="5391373"/>
            <a:chOff x="0" y="0"/>
            <a:chExt cx="1069477" cy="1496274"/>
          </a:xfrm>
        </p:grpSpPr>
        <p:sp>
          <p:nvSpPr>
            <p:cNvPr id="13" name="Freeform 13"/>
            <p:cNvSpPr/>
            <p:nvPr/>
          </p:nvSpPr>
          <p:spPr>
            <a:xfrm>
              <a:off x="0" y="0"/>
              <a:ext cx="1069477" cy="1496274"/>
            </a:xfrm>
            <a:custGeom>
              <a:avLst/>
              <a:gdLst/>
              <a:ahLst/>
              <a:cxnLst/>
              <a:rect l="l" t="t" r="r" b="b"/>
              <a:pathLst>
                <a:path w="1069477" h="1496274">
                  <a:moveTo>
                    <a:pt x="102461" y="0"/>
                  </a:moveTo>
                  <a:lnTo>
                    <a:pt x="967016" y="0"/>
                  </a:lnTo>
                  <a:cubicBezTo>
                    <a:pt x="1023604" y="0"/>
                    <a:pt x="1069477" y="45873"/>
                    <a:pt x="1069477" y="102461"/>
                  </a:cubicBezTo>
                  <a:lnTo>
                    <a:pt x="1069477" y="1393813"/>
                  </a:lnTo>
                  <a:cubicBezTo>
                    <a:pt x="1069477" y="1450401"/>
                    <a:pt x="1023604" y="1496274"/>
                    <a:pt x="967016" y="1496274"/>
                  </a:cubicBezTo>
                  <a:lnTo>
                    <a:pt x="102461" y="1496274"/>
                  </a:lnTo>
                  <a:cubicBezTo>
                    <a:pt x="45873" y="1496274"/>
                    <a:pt x="0" y="1450401"/>
                    <a:pt x="0" y="1393813"/>
                  </a:cubicBezTo>
                  <a:lnTo>
                    <a:pt x="0" y="102461"/>
                  </a:lnTo>
                  <a:cubicBezTo>
                    <a:pt x="0" y="45873"/>
                    <a:pt x="45873" y="0"/>
                    <a:pt x="102461" y="0"/>
                  </a:cubicBezTo>
                  <a:close/>
                </a:path>
              </a:pathLst>
            </a:custGeom>
            <a:solidFill>
              <a:srgbClr val="03213E"/>
            </a:solidFill>
          </p:spPr>
        </p:sp>
        <p:sp>
          <p:nvSpPr>
            <p:cNvPr id="14" name="TextBox 14"/>
            <p:cNvSpPr txBox="1"/>
            <p:nvPr/>
          </p:nvSpPr>
          <p:spPr>
            <a:xfrm>
              <a:off x="0" y="-47625"/>
              <a:ext cx="1069477" cy="1543899"/>
            </a:xfrm>
            <a:prstGeom prst="rect">
              <a:avLst/>
            </a:prstGeom>
          </p:spPr>
          <p:txBody>
            <a:bodyPr lIns="50800" tIns="50800" rIns="50800" bIns="50800" rtlCol="0" anchor="ctr"/>
            <a:lstStyle/>
            <a:p>
              <a:pPr algn="ctr">
                <a:lnSpc>
                  <a:spcPts val="3427"/>
                </a:lnSpc>
              </a:pPr>
              <a:endParaRPr/>
            </a:p>
          </p:txBody>
        </p:sp>
      </p:grpSp>
      <p:sp>
        <p:nvSpPr>
          <p:cNvPr id="15" name="TextBox 15"/>
          <p:cNvSpPr txBox="1"/>
          <p:nvPr/>
        </p:nvSpPr>
        <p:spPr>
          <a:xfrm>
            <a:off x="7389220" y="3581934"/>
            <a:ext cx="3489699" cy="3409950"/>
          </a:xfrm>
          <a:prstGeom prst="rect">
            <a:avLst/>
          </a:prstGeom>
        </p:spPr>
        <p:txBody>
          <a:bodyPr lIns="0" tIns="0" rIns="0" bIns="0" rtlCol="0" anchor="t">
            <a:spAutoFit/>
          </a:bodyPr>
          <a:lstStyle/>
          <a:p>
            <a:pPr algn="ctr">
              <a:lnSpc>
                <a:spcPts val="3839"/>
              </a:lnSpc>
            </a:pPr>
            <a:r>
              <a:rPr lang="en-US" sz="3199" b="1">
                <a:solidFill>
                  <a:srgbClr val="FFFFFF"/>
                </a:solidFill>
                <a:latin typeface="Century Gothic Paneuropean Bold"/>
                <a:ea typeface="Century Gothic Paneuropean Bold"/>
                <a:cs typeface="Century Gothic Paneuropean Bold"/>
                <a:sym typeface="Century Gothic Paneuropean Bold"/>
              </a:rPr>
              <a:t>Does the Chen judgment expand EU citizenship rights beyond what Member States intended?</a:t>
            </a:r>
          </a:p>
        </p:txBody>
      </p:sp>
      <p:sp>
        <p:nvSpPr>
          <p:cNvPr id="16" name="TextBox 16"/>
          <p:cNvSpPr txBox="1"/>
          <p:nvPr/>
        </p:nvSpPr>
        <p:spPr>
          <a:xfrm>
            <a:off x="2981147" y="3083946"/>
            <a:ext cx="3475127" cy="4914900"/>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Some directives  sets out conditions  for economically inactive citizens, do you think restricting rights of citizens as such complies with the general idea of citizenship?</a:t>
            </a:r>
          </a:p>
          <a:p>
            <a:pPr algn="ctr">
              <a:lnSpc>
                <a:spcPts val="3599"/>
              </a:lnSpc>
            </a:pPr>
            <a:endParaRPr lang="en-US" sz="2999" b="1">
              <a:solidFill>
                <a:srgbClr val="FFFFFF"/>
              </a:solidFill>
              <a:latin typeface="Century Gothic Paneuropean Bold"/>
              <a:ea typeface="Century Gothic Paneuropean Bold"/>
              <a:cs typeface="Century Gothic Paneuropean Bold"/>
              <a:sym typeface="Century Gothic Paneuropean Bold"/>
            </a:endParaRPr>
          </a:p>
        </p:txBody>
      </p:sp>
      <p:sp>
        <p:nvSpPr>
          <p:cNvPr id="17" name="TextBox 17"/>
          <p:cNvSpPr txBox="1"/>
          <p:nvPr/>
        </p:nvSpPr>
        <p:spPr>
          <a:xfrm>
            <a:off x="11968267" y="3062821"/>
            <a:ext cx="3198590" cy="4467225"/>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Given that each Member State has different rules on who can obtain its nationality, does this lead to loopholes or unequal access to EU citizenship?</a:t>
            </a:r>
          </a:p>
        </p:txBody>
      </p:sp>
      <p:grpSp>
        <p:nvGrpSpPr>
          <p:cNvPr id="18" name="Group 18"/>
          <p:cNvGrpSpPr/>
          <p:nvPr/>
        </p:nvGrpSpPr>
        <p:grpSpPr>
          <a:xfrm>
            <a:off x="3998303" y="7776708"/>
            <a:ext cx="1404548" cy="140454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grpSp>
        <p:nvGrpSpPr>
          <p:cNvPr id="21" name="Group 21"/>
          <p:cNvGrpSpPr/>
          <p:nvPr/>
        </p:nvGrpSpPr>
        <p:grpSpPr>
          <a:xfrm>
            <a:off x="8433244" y="7853752"/>
            <a:ext cx="1404548" cy="140454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grpSp>
        <p:nvGrpSpPr>
          <p:cNvPr id="24" name="Group 24"/>
          <p:cNvGrpSpPr/>
          <p:nvPr/>
        </p:nvGrpSpPr>
        <p:grpSpPr>
          <a:xfrm>
            <a:off x="12865288" y="7776708"/>
            <a:ext cx="1404548" cy="14045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27" name="TextBox 27"/>
          <p:cNvSpPr txBox="1"/>
          <p:nvPr/>
        </p:nvSpPr>
        <p:spPr>
          <a:xfrm>
            <a:off x="4424169" y="8166245"/>
            <a:ext cx="574780" cy="730250"/>
          </a:xfrm>
          <a:prstGeom prst="rect">
            <a:avLst/>
          </a:prstGeom>
        </p:spPr>
        <p:txBody>
          <a:bodyPr lIns="0" tIns="0" rIns="0" bIns="0" rtlCol="0" anchor="t">
            <a:spAutoFit/>
          </a:bodyPr>
          <a:lstStyle/>
          <a:p>
            <a:pPr algn="ctr">
              <a:lnSpc>
                <a:spcPts val="5499"/>
              </a:lnSpc>
            </a:pPr>
            <a:r>
              <a:rPr lang="en-US" sz="5499" b="1">
                <a:solidFill>
                  <a:srgbClr val="FFFFFF"/>
                </a:solidFill>
                <a:latin typeface="Zilla Slab Bold"/>
                <a:ea typeface="Zilla Slab Bold"/>
                <a:cs typeface="Zilla Slab Bold"/>
                <a:sym typeface="Zilla Slab Bold"/>
              </a:rPr>
              <a:t>1</a:t>
            </a:r>
          </a:p>
        </p:txBody>
      </p:sp>
      <p:sp>
        <p:nvSpPr>
          <p:cNvPr id="28" name="TextBox 28"/>
          <p:cNvSpPr txBox="1"/>
          <p:nvPr/>
        </p:nvSpPr>
        <p:spPr>
          <a:xfrm>
            <a:off x="8856610" y="8166245"/>
            <a:ext cx="574780" cy="730250"/>
          </a:xfrm>
          <a:prstGeom prst="rect">
            <a:avLst/>
          </a:prstGeom>
        </p:spPr>
        <p:txBody>
          <a:bodyPr lIns="0" tIns="0" rIns="0" bIns="0" rtlCol="0" anchor="t">
            <a:spAutoFit/>
          </a:bodyPr>
          <a:lstStyle/>
          <a:p>
            <a:pPr algn="ctr">
              <a:lnSpc>
                <a:spcPts val="5499"/>
              </a:lnSpc>
            </a:pPr>
            <a:r>
              <a:rPr lang="en-US" sz="5499" b="1">
                <a:solidFill>
                  <a:srgbClr val="FFFFFF"/>
                </a:solidFill>
                <a:latin typeface="Zilla Slab Bold"/>
                <a:ea typeface="Zilla Slab Bold"/>
                <a:cs typeface="Zilla Slab Bold"/>
                <a:sym typeface="Zilla Slab Bold"/>
              </a:rPr>
              <a:t>2</a:t>
            </a:r>
          </a:p>
        </p:txBody>
      </p:sp>
      <p:sp>
        <p:nvSpPr>
          <p:cNvPr id="29" name="TextBox 29"/>
          <p:cNvSpPr txBox="1"/>
          <p:nvPr/>
        </p:nvSpPr>
        <p:spPr>
          <a:xfrm>
            <a:off x="13280172" y="8082496"/>
            <a:ext cx="574780" cy="730250"/>
          </a:xfrm>
          <a:prstGeom prst="rect">
            <a:avLst/>
          </a:prstGeom>
        </p:spPr>
        <p:txBody>
          <a:bodyPr lIns="0" tIns="0" rIns="0" bIns="0" rtlCol="0" anchor="t">
            <a:spAutoFit/>
          </a:bodyPr>
          <a:lstStyle/>
          <a:p>
            <a:pPr algn="ctr">
              <a:lnSpc>
                <a:spcPts val="5499"/>
              </a:lnSpc>
            </a:pPr>
            <a:r>
              <a:rPr lang="en-US" sz="5499" b="1">
                <a:solidFill>
                  <a:srgbClr val="FFFFFF"/>
                </a:solidFill>
                <a:latin typeface="Zilla Slab Bold"/>
                <a:ea typeface="Zilla Slab Bold"/>
                <a:cs typeface="Zilla Slab Bold"/>
                <a:sym typeface="Zilla Slab Bold"/>
              </a:rPr>
              <a:t>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grpSp>
        <p:nvGrpSpPr>
          <p:cNvPr id="2" name="Group 2"/>
          <p:cNvGrpSpPr/>
          <p:nvPr/>
        </p:nvGrpSpPr>
        <p:grpSpPr>
          <a:xfrm>
            <a:off x="774814" y="814031"/>
            <a:ext cx="16738371" cy="8658938"/>
            <a:chOff x="0" y="0"/>
            <a:chExt cx="4408460" cy="2280543"/>
          </a:xfrm>
        </p:grpSpPr>
        <p:sp>
          <p:nvSpPr>
            <p:cNvPr id="3" name="Freeform 3"/>
            <p:cNvSpPr/>
            <p:nvPr/>
          </p:nvSpPr>
          <p:spPr>
            <a:xfrm>
              <a:off x="0" y="0"/>
              <a:ext cx="4408460" cy="2280543"/>
            </a:xfrm>
            <a:custGeom>
              <a:avLst/>
              <a:gdLst/>
              <a:ahLst/>
              <a:cxnLst/>
              <a:rect l="l" t="t" r="r" b="b"/>
              <a:pathLst>
                <a:path w="4408460" h="2280543">
                  <a:moveTo>
                    <a:pt x="23589" y="0"/>
                  </a:moveTo>
                  <a:lnTo>
                    <a:pt x="4384871" y="0"/>
                  </a:lnTo>
                  <a:cubicBezTo>
                    <a:pt x="4397899" y="0"/>
                    <a:pt x="4408460" y="10561"/>
                    <a:pt x="4408460" y="23589"/>
                  </a:cubicBezTo>
                  <a:lnTo>
                    <a:pt x="4408460" y="2256954"/>
                  </a:lnTo>
                  <a:cubicBezTo>
                    <a:pt x="4408460" y="2269982"/>
                    <a:pt x="4397899" y="2280543"/>
                    <a:pt x="4384871" y="2280543"/>
                  </a:cubicBezTo>
                  <a:lnTo>
                    <a:pt x="23589" y="2280543"/>
                  </a:lnTo>
                  <a:cubicBezTo>
                    <a:pt x="10561" y="2280543"/>
                    <a:pt x="0" y="2269982"/>
                    <a:pt x="0" y="2256954"/>
                  </a:cubicBezTo>
                  <a:lnTo>
                    <a:pt x="0" y="23589"/>
                  </a:lnTo>
                  <a:cubicBezTo>
                    <a:pt x="0" y="10561"/>
                    <a:pt x="10561" y="0"/>
                    <a:pt x="23589" y="0"/>
                  </a:cubicBezTo>
                  <a:close/>
                </a:path>
              </a:pathLst>
            </a:custGeom>
            <a:solidFill>
              <a:srgbClr val="E4AC6A"/>
            </a:solidFill>
          </p:spPr>
          <p:txBody>
            <a:bodyPr/>
            <a:lstStyle/>
            <a:p>
              <a:endParaRPr lang="tr-TR" dirty="0"/>
            </a:p>
          </p:txBody>
        </p:sp>
        <p:sp>
          <p:nvSpPr>
            <p:cNvPr id="4" name="TextBox 4"/>
            <p:cNvSpPr txBox="1"/>
            <p:nvPr/>
          </p:nvSpPr>
          <p:spPr>
            <a:xfrm>
              <a:off x="0" y="-47625"/>
              <a:ext cx="4408460" cy="2328168"/>
            </a:xfrm>
            <a:prstGeom prst="rect">
              <a:avLst/>
            </a:prstGeom>
          </p:spPr>
          <p:txBody>
            <a:bodyPr lIns="50800" tIns="50800" rIns="50800" bIns="50800" rtlCol="0" anchor="ctr"/>
            <a:lstStyle/>
            <a:p>
              <a:pPr algn="ctr">
                <a:lnSpc>
                  <a:spcPts val="3427"/>
                </a:lnSpc>
              </a:pPr>
              <a:endParaRPr/>
            </a:p>
          </p:txBody>
        </p:sp>
      </p:grpSp>
      <p:sp>
        <p:nvSpPr>
          <p:cNvPr id="5" name="TextBox 5"/>
          <p:cNvSpPr txBox="1"/>
          <p:nvPr/>
        </p:nvSpPr>
        <p:spPr>
          <a:xfrm>
            <a:off x="774814" y="690206"/>
            <a:ext cx="4492823" cy="1167765"/>
          </a:xfrm>
          <a:prstGeom prst="rect">
            <a:avLst/>
          </a:prstGeom>
        </p:spPr>
        <p:txBody>
          <a:bodyPr lIns="0" tIns="0" rIns="0" bIns="0" rtlCol="0" anchor="t">
            <a:spAutoFit/>
          </a:bodyPr>
          <a:lstStyle/>
          <a:p>
            <a:pPr algn="ctr">
              <a:lnSpc>
                <a:spcPts val="9660"/>
              </a:lnSpc>
              <a:spcBef>
                <a:spcPct val="0"/>
              </a:spcBef>
            </a:pPr>
            <a:r>
              <a:rPr lang="en-US" sz="6900" b="1" dirty="0">
                <a:solidFill>
                  <a:srgbClr val="000000"/>
                </a:solidFill>
                <a:latin typeface="Century Gothic Paneuropean Bold"/>
                <a:ea typeface="Century Gothic Paneuropean Bold"/>
                <a:cs typeface="Century Gothic Paneuropean Bold"/>
                <a:sym typeface="Century Gothic Paneuropean Bold"/>
              </a:rPr>
              <a:t> </a:t>
            </a:r>
          </a:p>
        </p:txBody>
      </p:sp>
      <p:sp>
        <p:nvSpPr>
          <p:cNvPr id="6" name="TextBox 6"/>
          <p:cNvSpPr txBox="1"/>
          <p:nvPr/>
        </p:nvSpPr>
        <p:spPr>
          <a:xfrm>
            <a:off x="990600" y="1478591"/>
            <a:ext cx="16112824" cy="7767954"/>
          </a:xfrm>
          <a:prstGeom prst="rect">
            <a:avLst/>
          </a:prstGeom>
        </p:spPr>
        <p:txBody>
          <a:bodyPr lIns="0" tIns="0" rIns="0" bIns="0" rtlCol="0" anchor="t">
            <a:spAutoFit/>
          </a:bodyPr>
          <a:lstStyle/>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Baldwin RE, ‘Trail to Failure: History of the Constitutional Treaty’s Rejection and Implications for the Future’ (CEPS Policy Brief No 104, Centre for European Policy Studies, May 2006)</a:t>
            </a:r>
          </a:p>
          <a:p>
            <a:pPr algn="l">
              <a:lnSpc>
                <a:spcPts val="1820"/>
              </a:lnSpc>
            </a:pPr>
            <a:r>
              <a:rPr lang="en-US" sz="1300" dirty="0" err="1">
                <a:solidFill>
                  <a:srgbClr val="000000"/>
                </a:solidFill>
                <a:latin typeface="Century Gothic Paneuropean"/>
                <a:ea typeface="Century Gothic Paneuropean"/>
                <a:cs typeface="Century Gothic Paneuropean"/>
                <a:sym typeface="Century Gothic Paneuropean"/>
              </a:rPr>
              <a:t>Baumbast</a:t>
            </a:r>
            <a:r>
              <a:rPr lang="en-US" sz="1300" dirty="0">
                <a:solidFill>
                  <a:srgbClr val="000000"/>
                </a:solidFill>
                <a:latin typeface="Century Gothic Paneuropean"/>
                <a:ea typeface="Century Gothic Paneuropean"/>
                <a:cs typeface="Century Gothic Paneuropean"/>
                <a:sym typeface="Century Gothic Paneuropean"/>
              </a:rPr>
              <a:t> and R v Secretary of State for the Home Department (Case C-413/99) EU:C:2002:493, [2002] ECR I-7091</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Berry E, Homewood MJ and </a:t>
            </a:r>
            <a:r>
              <a:rPr lang="en-US" sz="1300" dirty="0" err="1">
                <a:solidFill>
                  <a:srgbClr val="000000"/>
                </a:solidFill>
                <a:latin typeface="Century Gothic Paneuropean"/>
                <a:ea typeface="Century Gothic Paneuropean"/>
                <a:cs typeface="Century Gothic Paneuropean"/>
                <a:sym typeface="Century Gothic Paneuropean"/>
              </a:rPr>
              <a:t>Bogusz</a:t>
            </a:r>
            <a:r>
              <a:rPr lang="en-US" sz="1300" dirty="0">
                <a:solidFill>
                  <a:srgbClr val="000000"/>
                </a:solidFill>
                <a:latin typeface="Century Gothic Paneuropean"/>
                <a:ea typeface="Century Gothic Paneuropean"/>
                <a:cs typeface="Century Gothic Paneuropean"/>
                <a:sym typeface="Century Gothic Paneuropean"/>
              </a:rPr>
              <a:t> B, Complete EU Law: Text, Cases, and Materials (3rd </a:t>
            </a:r>
            <a:r>
              <a:rPr lang="en-US" sz="1300" dirty="0" err="1">
                <a:solidFill>
                  <a:srgbClr val="000000"/>
                </a:solidFill>
                <a:latin typeface="Century Gothic Paneuropean"/>
                <a:ea typeface="Century Gothic Paneuropean"/>
                <a:cs typeface="Century Gothic Paneuropean"/>
                <a:sym typeface="Century Gothic Paneuropean"/>
              </a:rPr>
              <a:t>edn</a:t>
            </a:r>
            <a:r>
              <a:rPr lang="en-US" sz="1300" dirty="0">
                <a:solidFill>
                  <a:srgbClr val="000000"/>
                </a:solidFill>
                <a:latin typeface="Century Gothic Paneuropean"/>
                <a:ea typeface="Century Gothic Paneuropean"/>
                <a:cs typeface="Century Gothic Paneuropean"/>
                <a:sym typeface="Century Gothic Paneuropean"/>
              </a:rPr>
              <a:t>, OUP 2017)</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Case C-34/09 Gerardo Ruiz Zambrano v Office national de </a:t>
            </a:r>
            <a:r>
              <a:rPr lang="en-US" sz="1300" dirty="0" err="1">
                <a:solidFill>
                  <a:srgbClr val="000000"/>
                </a:solidFill>
                <a:latin typeface="Century Gothic Paneuropean"/>
                <a:ea typeface="Century Gothic Paneuropean"/>
                <a:cs typeface="Century Gothic Paneuropean"/>
                <a:sym typeface="Century Gothic Paneuropean"/>
              </a:rPr>
              <a:t>l’emploi</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ONEm</a:t>
            </a:r>
            <a:r>
              <a:rPr lang="en-US" sz="1300" dirty="0">
                <a:solidFill>
                  <a:srgbClr val="000000"/>
                </a:solidFill>
                <a:latin typeface="Century Gothic Paneuropean"/>
                <a:ea typeface="Century Gothic Paneuropean"/>
                <a:cs typeface="Century Gothic Paneuropean"/>
                <a:sym typeface="Century Gothic Paneuropean"/>
              </a:rPr>
              <a:t>) [2011] ECR I- 1177</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Case C-127/08 Blaise </a:t>
            </a:r>
            <a:r>
              <a:rPr lang="en-US" sz="1300" dirty="0" err="1">
                <a:solidFill>
                  <a:srgbClr val="000000"/>
                </a:solidFill>
                <a:latin typeface="Century Gothic Paneuropean"/>
                <a:ea typeface="Century Gothic Paneuropean"/>
                <a:cs typeface="Century Gothic Paneuropean"/>
                <a:sym typeface="Century Gothic Paneuropean"/>
              </a:rPr>
              <a:t>Baheten</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Metock</a:t>
            </a:r>
            <a:r>
              <a:rPr lang="en-US" sz="1300" dirty="0">
                <a:solidFill>
                  <a:srgbClr val="000000"/>
                </a:solidFill>
                <a:latin typeface="Century Gothic Paneuropean"/>
                <a:ea typeface="Century Gothic Paneuropean"/>
                <a:cs typeface="Century Gothic Paneuropean"/>
                <a:sym typeface="Century Gothic Paneuropean"/>
              </a:rPr>
              <a:t> and Others v Minister for Justice, Equality and Law Reform [2008] ECR I-6241</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Case C-133/15 HC Chavez-</a:t>
            </a:r>
            <a:r>
              <a:rPr lang="en-US" sz="1300" dirty="0" err="1">
                <a:solidFill>
                  <a:srgbClr val="000000"/>
                </a:solidFill>
                <a:latin typeface="Century Gothic Paneuropean"/>
                <a:ea typeface="Century Gothic Paneuropean"/>
                <a:cs typeface="Century Gothic Paneuropean"/>
                <a:sym typeface="Century Gothic Paneuropean"/>
              </a:rPr>
              <a:t>Vilchez</a:t>
            </a:r>
            <a:r>
              <a:rPr lang="en-US" sz="1300" dirty="0">
                <a:solidFill>
                  <a:srgbClr val="000000"/>
                </a:solidFill>
                <a:latin typeface="Century Gothic Paneuropean"/>
                <a:ea typeface="Century Gothic Paneuropean"/>
                <a:cs typeface="Century Gothic Paneuropean"/>
                <a:sym typeface="Century Gothic Paneuropean"/>
              </a:rPr>
              <a:t> and Others v </a:t>
            </a:r>
            <a:r>
              <a:rPr lang="en-US" sz="1300" dirty="0" err="1">
                <a:solidFill>
                  <a:srgbClr val="000000"/>
                </a:solidFill>
                <a:latin typeface="Century Gothic Paneuropean"/>
                <a:ea typeface="Century Gothic Paneuropean"/>
                <a:cs typeface="Century Gothic Paneuropean"/>
                <a:sym typeface="Century Gothic Paneuropean"/>
              </a:rPr>
              <a:t>Raad</a:t>
            </a:r>
            <a:r>
              <a:rPr lang="en-US" sz="1300" dirty="0">
                <a:solidFill>
                  <a:srgbClr val="000000"/>
                </a:solidFill>
                <a:latin typeface="Century Gothic Paneuropean"/>
                <a:ea typeface="Century Gothic Paneuropean"/>
                <a:cs typeface="Century Gothic Paneuropean"/>
                <a:sym typeface="Century Gothic Paneuropean"/>
              </a:rPr>
              <a:t> van </a:t>
            </a:r>
            <a:r>
              <a:rPr lang="en-US" sz="1300" dirty="0" err="1">
                <a:solidFill>
                  <a:srgbClr val="000000"/>
                </a:solidFill>
                <a:latin typeface="Century Gothic Paneuropean"/>
                <a:ea typeface="Century Gothic Paneuropean"/>
                <a:cs typeface="Century Gothic Paneuropean"/>
                <a:sym typeface="Century Gothic Paneuropean"/>
              </a:rPr>
              <a:t>bestuur</a:t>
            </a:r>
            <a:r>
              <a:rPr lang="en-US" sz="1300" dirty="0">
                <a:solidFill>
                  <a:srgbClr val="000000"/>
                </a:solidFill>
                <a:latin typeface="Century Gothic Paneuropean"/>
                <a:ea typeface="Century Gothic Paneuropean"/>
                <a:cs typeface="Century Gothic Paneuropean"/>
                <a:sym typeface="Century Gothic Paneuropean"/>
              </a:rPr>
              <a:t> van de </a:t>
            </a:r>
            <a:r>
              <a:rPr lang="en-US" sz="1300" dirty="0" err="1">
                <a:solidFill>
                  <a:srgbClr val="000000"/>
                </a:solidFill>
                <a:latin typeface="Century Gothic Paneuropean"/>
                <a:ea typeface="Century Gothic Paneuropean"/>
                <a:cs typeface="Century Gothic Paneuropean"/>
                <a:sym typeface="Century Gothic Paneuropean"/>
              </a:rPr>
              <a:t>Sociale</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verzekeringsbank</a:t>
            </a:r>
            <a:r>
              <a:rPr lang="en-US" sz="1300" dirty="0">
                <a:solidFill>
                  <a:srgbClr val="000000"/>
                </a:solidFill>
                <a:latin typeface="Century Gothic Paneuropean"/>
                <a:ea typeface="Century Gothic Paneuropean"/>
                <a:cs typeface="Century Gothic Paneuropean"/>
                <a:sym typeface="Century Gothic Paneuropean"/>
              </a:rPr>
              <a:t> and Others [2017] ECLI:EU:C:2017:354</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Case C-165/14 Alfredo </a:t>
            </a:r>
            <a:r>
              <a:rPr lang="en-US" sz="1300" dirty="0" err="1">
                <a:solidFill>
                  <a:srgbClr val="000000"/>
                </a:solidFill>
                <a:latin typeface="Century Gothic Paneuropean"/>
                <a:ea typeface="Century Gothic Paneuropean"/>
                <a:cs typeface="Century Gothic Paneuropean"/>
                <a:sym typeface="Century Gothic Paneuropean"/>
              </a:rPr>
              <a:t>Rendón</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Marín</a:t>
            </a:r>
            <a:r>
              <a:rPr lang="en-US" sz="1300" dirty="0">
                <a:solidFill>
                  <a:srgbClr val="000000"/>
                </a:solidFill>
                <a:latin typeface="Century Gothic Paneuropean"/>
                <a:ea typeface="Century Gothic Paneuropean"/>
                <a:cs typeface="Century Gothic Paneuropean"/>
                <a:sym typeface="Century Gothic Paneuropean"/>
              </a:rPr>
              <a:t> v </a:t>
            </a:r>
            <a:r>
              <a:rPr lang="en-US" sz="1300" dirty="0" err="1">
                <a:solidFill>
                  <a:srgbClr val="000000"/>
                </a:solidFill>
                <a:latin typeface="Century Gothic Paneuropean"/>
                <a:ea typeface="Century Gothic Paneuropean"/>
                <a:cs typeface="Century Gothic Paneuropean"/>
                <a:sym typeface="Century Gothic Paneuropean"/>
              </a:rPr>
              <a:t>Administración</a:t>
            </a:r>
            <a:r>
              <a:rPr lang="en-US" sz="1300" dirty="0">
                <a:solidFill>
                  <a:srgbClr val="000000"/>
                </a:solidFill>
                <a:latin typeface="Century Gothic Paneuropean"/>
                <a:ea typeface="Century Gothic Paneuropean"/>
                <a:cs typeface="Century Gothic Paneuropean"/>
                <a:sym typeface="Century Gothic Paneuropean"/>
              </a:rPr>
              <a:t> del Estado [2016] ECLI:EU:C:2016:675</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Case C-200/02 Zhu and Chen v Secretary of State for the Home Department [2004] ECR I- 9925</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Case C-673/16 </a:t>
            </a:r>
            <a:r>
              <a:rPr lang="en-US" sz="1300" dirty="0" err="1">
                <a:solidFill>
                  <a:srgbClr val="000000"/>
                </a:solidFill>
                <a:latin typeface="Century Gothic Paneuropean"/>
                <a:ea typeface="Century Gothic Paneuropean"/>
                <a:cs typeface="Century Gothic Paneuropean"/>
                <a:sym typeface="Century Gothic Paneuropean"/>
              </a:rPr>
              <a:t>Relu</a:t>
            </a:r>
            <a:r>
              <a:rPr lang="en-US" sz="1300" dirty="0">
                <a:solidFill>
                  <a:srgbClr val="000000"/>
                </a:solidFill>
                <a:latin typeface="Century Gothic Paneuropean"/>
                <a:ea typeface="Century Gothic Paneuropean"/>
                <a:cs typeface="Century Gothic Paneuropean"/>
                <a:sym typeface="Century Gothic Paneuropean"/>
              </a:rPr>
              <a:t> Adrian </a:t>
            </a:r>
            <a:r>
              <a:rPr lang="en-US" sz="1300" dirty="0" err="1">
                <a:solidFill>
                  <a:srgbClr val="000000"/>
                </a:solidFill>
                <a:latin typeface="Century Gothic Paneuropean"/>
                <a:ea typeface="Century Gothic Paneuropean"/>
                <a:cs typeface="Century Gothic Paneuropean"/>
                <a:sym typeface="Century Gothic Paneuropean"/>
              </a:rPr>
              <a:t>Coman</a:t>
            </a:r>
            <a:r>
              <a:rPr lang="en-US" sz="1300" dirty="0">
                <a:solidFill>
                  <a:srgbClr val="000000"/>
                </a:solidFill>
                <a:latin typeface="Century Gothic Paneuropean"/>
                <a:ea typeface="Century Gothic Paneuropean"/>
                <a:cs typeface="Century Gothic Paneuropean"/>
                <a:sym typeface="Century Gothic Paneuropean"/>
              </a:rPr>
              <a:t> and Others v </a:t>
            </a:r>
            <a:r>
              <a:rPr lang="en-US" sz="1300" dirty="0" err="1">
                <a:solidFill>
                  <a:srgbClr val="000000"/>
                </a:solidFill>
                <a:latin typeface="Century Gothic Paneuropean"/>
                <a:ea typeface="Century Gothic Paneuropean"/>
                <a:cs typeface="Century Gothic Paneuropean"/>
                <a:sym typeface="Century Gothic Paneuropean"/>
              </a:rPr>
              <a:t>Inspectoratul</a:t>
            </a:r>
            <a:r>
              <a:rPr lang="en-US" sz="1300" dirty="0">
                <a:solidFill>
                  <a:srgbClr val="000000"/>
                </a:solidFill>
                <a:latin typeface="Century Gothic Paneuropean"/>
                <a:ea typeface="Century Gothic Paneuropean"/>
                <a:cs typeface="Century Gothic Paneuropean"/>
                <a:sym typeface="Century Gothic Paneuropean"/>
              </a:rPr>
              <a:t> General </a:t>
            </a:r>
            <a:r>
              <a:rPr lang="en-US" sz="1300" dirty="0" err="1">
                <a:solidFill>
                  <a:srgbClr val="000000"/>
                </a:solidFill>
                <a:latin typeface="Century Gothic Paneuropean"/>
                <a:ea typeface="Century Gothic Paneuropean"/>
                <a:cs typeface="Century Gothic Paneuropean"/>
                <a:sym typeface="Century Gothic Paneuropean"/>
              </a:rPr>
              <a:t>pentru</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Imigrări</a:t>
            </a:r>
            <a:r>
              <a:rPr lang="en-US" sz="1300" dirty="0">
                <a:solidFill>
                  <a:srgbClr val="000000"/>
                </a:solidFill>
                <a:latin typeface="Century Gothic Paneuropean"/>
                <a:ea typeface="Century Gothic Paneuropean"/>
                <a:cs typeface="Century Gothic Paneuropean"/>
                <a:sym typeface="Century Gothic Paneuropean"/>
              </a:rPr>
              <a:t> and </a:t>
            </a:r>
            <a:r>
              <a:rPr lang="en-US" sz="1300" dirty="0" err="1">
                <a:solidFill>
                  <a:srgbClr val="000000"/>
                </a:solidFill>
                <a:latin typeface="Century Gothic Paneuropean"/>
                <a:ea typeface="Century Gothic Paneuropean"/>
                <a:cs typeface="Century Gothic Paneuropean"/>
                <a:sym typeface="Century Gothic Paneuropean"/>
              </a:rPr>
              <a:t>Ministerul</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Afacerilor</a:t>
            </a:r>
            <a:r>
              <a:rPr lang="en-US" sz="1300" dirty="0">
                <a:solidFill>
                  <a:srgbClr val="000000"/>
                </a:solidFill>
                <a:latin typeface="Century Gothic Paneuropean"/>
                <a:ea typeface="Century Gothic Paneuropean"/>
                <a:cs typeface="Century Gothic Paneuropean"/>
                <a:sym typeface="Century Gothic Paneuropean"/>
              </a:rPr>
              <a:t> Interne [2018] ECLI:EU:C:2018:385</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Consolidated version of the Treaty on the Functioning of the European Union [2012] OJ C326/47</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Council Directive 73/148/EEC of 21 May 1973 on the abolition of restrictions on movement and residence within the Community for nationals of Member States with regard to establishment and the provision of services</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Council Directive 90/364/EEC of 28 June 1990 on the right of residence</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Craig P and de </a:t>
            </a:r>
            <a:r>
              <a:rPr lang="en-US" sz="1300" dirty="0" err="1">
                <a:solidFill>
                  <a:srgbClr val="000000"/>
                </a:solidFill>
                <a:latin typeface="Century Gothic Paneuropean"/>
                <a:ea typeface="Century Gothic Paneuropean"/>
                <a:cs typeface="Century Gothic Paneuropean"/>
                <a:sym typeface="Century Gothic Paneuropean"/>
              </a:rPr>
              <a:t>Búrca</a:t>
            </a:r>
            <a:r>
              <a:rPr lang="en-US" sz="1300" dirty="0">
                <a:solidFill>
                  <a:srgbClr val="000000"/>
                </a:solidFill>
                <a:latin typeface="Century Gothic Paneuropean"/>
                <a:ea typeface="Century Gothic Paneuropean"/>
                <a:cs typeface="Century Gothic Paneuropean"/>
                <a:sym typeface="Century Gothic Paneuropean"/>
              </a:rPr>
              <a:t> G, EU Law: Text, Cases, and Materials (7th </a:t>
            </a:r>
            <a:r>
              <a:rPr lang="en-US" sz="1300" dirty="0" err="1">
                <a:solidFill>
                  <a:srgbClr val="000000"/>
                </a:solidFill>
                <a:latin typeface="Century Gothic Paneuropean"/>
                <a:ea typeface="Century Gothic Paneuropean"/>
                <a:cs typeface="Century Gothic Paneuropean"/>
                <a:sym typeface="Century Gothic Paneuropean"/>
              </a:rPr>
              <a:t>edn</a:t>
            </a:r>
            <a:r>
              <a:rPr lang="en-US" sz="1300" dirty="0">
                <a:solidFill>
                  <a:srgbClr val="000000"/>
                </a:solidFill>
                <a:latin typeface="Century Gothic Paneuropean"/>
                <a:ea typeface="Century Gothic Paneuropean"/>
                <a:cs typeface="Century Gothic Paneuropean"/>
                <a:sym typeface="Century Gothic Paneuropean"/>
              </a:rPr>
              <a:t>, Oxford University Press 2020)</a:t>
            </a:r>
          </a:p>
          <a:p>
            <a:pPr algn="l">
              <a:lnSpc>
                <a:spcPts val="1820"/>
              </a:lnSpc>
            </a:pPr>
            <a:r>
              <a:rPr lang="en-US" sz="1300" dirty="0" err="1">
                <a:solidFill>
                  <a:srgbClr val="000000"/>
                </a:solidFill>
                <a:latin typeface="Century Gothic Paneuropean"/>
                <a:ea typeface="Century Gothic Paneuropean"/>
                <a:cs typeface="Century Gothic Paneuropean"/>
                <a:sym typeface="Century Gothic Paneuropean"/>
              </a:rPr>
              <a:t>Cărăuşan</a:t>
            </a:r>
            <a:r>
              <a:rPr lang="en-US" sz="1300" dirty="0">
                <a:solidFill>
                  <a:srgbClr val="000000"/>
                </a:solidFill>
                <a:latin typeface="Century Gothic Paneuropean"/>
                <a:ea typeface="Century Gothic Paneuropean"/>
                <a:cs typeface="Century Gothic Paneuropean"/>
                <a:sym typeface="Century Gothic Paneuropean"/>
              </a:rPr>
              <a:t> M, 'The Main Judicial Impediments in the Transposition of the Directive 2004/38/EC' (2011) National School of Political Studies and Public Administration</a:t>
            </a:r>
          </a:p>
          <a:p>
            <a:pPr algn="l">
              <a:lnSpc>
                <a:spcPts val="1820"/>
              </a:lnSpc>
            </a:pPr>
            <a:r>
              <a:rPr lang="en-US" sz="1300" dirty="0" err="1">
                <a:solidFill>
                  <a:srgbClr val="000000"/>
                </a:solidFill>
                <a:latin typeface="Century Gothic Paneuropean"/>
                <a:ea typeface="Century Gothic Paneuropean"/>
                <a:cs typeface="Century Gothic Paneuropean"/>
                <a:sym typeface="Century Gothic Paneuropean"/>
              </a:rPr>
              <a:t>Dáil</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Éireann</a:t>
            </a:r>
            <a:r>
              <a:rPr lang="en-US" sz="1300" dirty="0">
                <a:solidFill>
                  <a:srgbClr val="000000"/>
                </a:solidFill>
                <a:latin typeface="Century Gothic Paneuropean"/>
                <a:ea typeface="Century Gothic Paneuropean"/>
                <a:cs typeface="Century Gothic Paneuropean"/>
                <a:sym typeface="Century Gothic Paneuropean"/>
              </a:rPr>
              <a:t> Debate, 'Irish Nationality and Citizenship Bill 2004: Second Stage' (27 October 2004) </a:t>
            </a:r>
            <a:r>
              <a:rPr lang="en-US" sz="1300" dirty="0" err="1">
                <a:solidFill>
                  <a:srgbClr val="000000"/>
                </a:solidFill>
                <a:latin typeface="Century Gothic Paneuropean"/>
                <a:ea typeface="Century Gothic Paneuropean"/>
                <a:cs typeface="Century Gothic Paneuropean"/>
                <a:sym typeface="Century Gothic Paneuropean"/>
              </a:rPr>
              <a:t>vol</a:t>
            </a:r>
            <a:r>
              <a:rPr lang="en-US" sz="1300" dirty="0">
                <a:solidFill>
                  <a:srgbClr val="000000"/>
                </a:solidFill>
                <a:latin typeface="Century Gothic Paneuropean"/>
                <a:ea typeface="Century Gothic Paneuropean"/>
                <a:cs typeface="Century Gothic Paneuropean"/>
                <a:sym typeface="Century Gothic Paneuropean"/>
              </a:rPr>
              <a:t> 591, no 1 https://</a:t>
            </a:r>
            <a:r>
              <a:rPr lang="en-US" sz="1300" dirty="0" err="1">
                <a:solidFill>
                  <a:srgbClr val="000000"/>
                </a:solidFill>
                <a:latin typeface="Century Gothic Paneuropean"/>
                <a:ea typeface="Century Gothic Paneuropean"/>
                <a:cs typeface="Century Gothic Paneuropean"/>
                <a:sym typeface="Century Gothic Paneuropean"/>
              </a:rPr>
              <a:t>www.oireachtas.ie</a:t>
            </a:r>
            <a:r>
              <a:rPr lang="en-US" sz="1300" dirty="0">
                <a:solidFill>
                  <a:srgbClr val="000000"/>
                </a:solidFill>
                <a:latin typeface="Century Gothic Paneuropean"/>
                <a:ea typeface="Century Gothic Paneuropean"/>
                <a:cs typeface="Century Gothic Paneuropean"/>
                <a:sym typeface="Century Gothic Paneuropean"/>
              </a:rPr>
              <a:t>/</a:t>
            </a:r>
            <a:r>
              <a:rPr lang="en-US" sz="1300" dirty="0" err="1">
                <a:solidFill>
                  <a:srgbClr val="000000"/>
                </a:solidFill>
                <a:latin typeface="Century Gothic Paneuropean"/>
                <a:ea typeface="Century Gothic Paneuropean"/>
                <a:cs typeface="Century Gothic Paneuropean"/>
                <a:sym typeface="Century Gothic Paneuropean"/>
              </a:rPr>
              <a:t>en</a:t>
            </a:r>
            <a:r>
              <a:rPr lang="en-US" sz="1300" dirty="0">
                <a:solidFill>
                  <a:srgbClr val="000000"/>
                </a:solidFill>
                <a:latin typeface="Century Gothic Paneuropean"/>
                <a:ea typeface="Century Gothic Paneuropean"/>
                <a:cs typeface="Century Gothic Paneuropean"/>
                <a:sym typeface="Century Gothic Paneuropean"/>
              </a:rPr>
              <a:t>/debates/debate/</a:t>
            </a:r>
            <a:r>
              <a:rPr lang="en-US" sz="1300" dirty="0" err="1">
                <a:solidFill>
                  <a:srgbClr val="000000"/>
                </a:solidFill>
                <a:latin typeface="Century Gothic Paneuropean"/>
                <a:ea typeface="Century Gothic Paneuropean"/>
                <a:cs typeface="Century Gothic Paneuropean"/>
                <a:sym typeface="Century Gothic Paneuropean"/>
              </a:rPr>
              <a:t>dail</a:t>
            </a:r>
            <a:r>
              <a:rPr lang="en-US" sz="1300" dirty="0">
                <a:solidFill>
                  <a:srgbClr val="000000"/>
                </a:solidFill>
                <a:latin typeface="Century Gothic Paneuropean"/>
                <a:ea typeface="Century Gothic Paneuropean"/>
                <a:cs typeface="Century Gothic Paneuropean"/>
                <a:sym typeface="Century Gothic Paneuropean"/>
              </a:rPr>
              <a:t>/2004-10-27/23/ accessed 18 December 2025</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Declarations annexed to the Final Act of the Treaty on European Union, [1992] OJ C191/1</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Directive 2004/38/EC of the European Parliament and of the Council of 29 April 2004 on the right of citizens of the Union and their family members to move and reside freely within the territory of the Member States [2004] OJ L158/77</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Elsmore MJ and </a:t>
            </a:r>
            <a:r>
              <a:rPr lang="en-US" sz="1300" dirty="0" err="1">
                <a:solidFill>
                  <a:srgbClr val="000000"/>
                </a:solidFill>
                <a:latin typeface="Century Gothic Paneuropean"/>
                <a:ea typeface="Century Gothic Paneuropean"/>
                <a:cs typeface="Century Gothic Paneuropean"/>
                <a:sym typeface="Century Gothic Paneuropean"/>
              </a:rPr>
              <a:t>Starup</a:t>
            </a:r>
            <a:r>
              <a:rPr lang="en-US" sz="1300" dirty="0">
                <a:solidFill>
                  <a:srgbClr val="000000"/>
                </a:solidFill>
                <a:latin typeface="Century Gothic Paneuropean"/>
                <a:ea typeface="Century Gothic Paneuropean"/>
                <a:cs typeface="Century Gothic Paneuropean"/>
                <a:sym typeface="Century Gothic Paneuropean"/>
              </a:rPr>
              <a:t> P, ‘Union Citizenship—Background, Jurisprudence, and Perspective: The Past, Present, and Future of Law and Policy’ (2007) 26(1) Yearbook of European Law 57</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European Commission, 'Commission Notice: Guidance on the right of free movement of EU citizens and their families' C/2023/1392 [2023] OJ C/2023/1392</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European Commission, A New Treaty for Europe: Citizens’ Guide (Office for Official Publications of the European Communities, Luxembourg 1996)</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Irish Human Rights Commission, Proposed Referendum on the 27th Amendment to the Constitution Bill 2004: Preliminary Observations (2004)</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King DH, ‘Zhu and Chen Revisited: An Update on the ECJ’s Jurisprudence on the Derivative Rights of Third-party Nationals’ (2019) 42 Loyola of Los Angeles International and Comparative Law Review 357</a:t>
            </a:r>
          </a:p>
          <a:p>
            <a:pPr algn="l">
              <a:lnSpc>
                <a:spcPts val="1820"/>
              </a:lnSpc>
            </a:pPr>
            <a:r>
              <a:rPr lang="en-US" sz="1300" dirty="0" err="1">
                <a:solidFill>
                  <a:srgbClr val="000000"/>
                </a:solidFill>
                <a:latin typeface="Century Gothic Paneuropean"/>
                <a:ea typeface="Century Gothic Paneuropean"/>
                <a:cs typeface="Century Gothic Paneuropean"/>
                <a:sym typeface="Century Gothic Paneuropean"/>
              </a:rPr>
              <a:t>Kostakopoulou</a:t>
            </a:r>
            <a:r>
              <a:rPr lang="en-US" sz="1300" dirty="0">
                <a:solidFill>
                  <a:srgbClr val="000000"/>
                </a:solidFill>
                <a:latin typeface="Century Gothic Paneuropean"/>
                <a:ea typeface="Century Gothic Paneuropean"/>
                <a:cs typeface="Century Gothic Paneuropean"/>
                <a:sym typeface="Century Gothic Paneuropean"/>
              </a:rPr>
              <a:t> D, ‘The Evolution of European Union Citizenship’ (2008) 7 European Political Science 285</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Mancini JM and Finlay G, '"Citizenship Matters": Lessons from the Irish Citizenship Referendum' (2008) 60(3) American Quarterly 575</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Meehan E, ‘Citizenship and the European Union’ (ZEI Discussion Paper C63, </a:t>
            </a:r>
            <a:r>
              <a:rPr lang="en-US" sz="1300" dirty="0" err="1">
                <a:solidFill>
                  <a:srgbClr val="000000"/>
                </a:solidFill>
                <a:latin typeface="Century Gothic Paneuropean"/>
                <a:ea typeface="Century Gothic Paneuropean"/>
                <a:cs typeface="Century Gothic Paneuropean"/>
                <a:sym typeface="Century Gothic Paneuropean"/>
              </a:rPr>
              <a:t>Zentrum</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für</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Europäische</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Integrationsforschung</a:t>
            </a:r>
            <a:r>
              <a:rPr lang="en-US" sz="1300" dirty="0">
                <a:solidFill>
                  <a:srgbClr val="000000"/>
                </a:solidFill>
                <a:latin typeface="Century Gothic Paneuropean"/>
                <a:ea typeface="Century Gothic Paneuropean"/>
                <a:cs typeface="Century Gothic Paneuropean"/>
                <a:sym typeface="Century Gothic Paneuropean"/>
              </a:rPr>
              <a:t> (ZEI), Bonn 2000) https://</a:t>
            </a:r>
            <a:r>
              <a:rPr lang="en-US" sz="1300" dirty="0" err="1">
                <a:solidFill>
                  <a:srgbClr val="000000"/>
                </a:solidFill>
                <a:latin typeface="Century Gothic Paneuropean"/>
                <a:ea typeface="Century Gothic Paneuropean"/>
                <a:cs typeface="Century Gothic Paneuropean"/>
                <a:sym typeface="Century Gothic Paneuropean"/>
              </a:rPr>
              <a:t>hdl.handle.net</a:t>
            </a:r>
            <a:r>
              <a:rPr lang="en-US" sz="1300" dirty="0">
                <a:solidFill>
                  <a:srgbClr val="000000"/>
                </a:solidFill>
                <a:latin typeface="Century Gothic Paneuropean"/>
                <a:ea typeface="Century Gothic Paneuropean"/>
                <a:cs typeface="Century Gothic Paneuropean"/>
                <a:sym typeface="Century Gothic Paneuropean"/>
              </a:rPr>
              <a:t>/20.500.11811/10231 accessed 20 December 2025</a:t>
            </a:r>
          </a:p>
          <a:p>
            <a:pPr algn="l">
              <a:lnSpc>
                <a:spcPts val="1820"/>
              </a:lnSpc>
            </a:pPr>
            <a:r>
              <a:rPr lang="en-US" sz="1300" dirty="0" err="1">
                <a:solidFill>
                  <a:srgbClr val="000000"/>
                </a:solidFill>
                <a:latin typeface="Century Gothic Paneuropean"/>
                <a:ea typeface="Century Gothic Paneuropean"/>
                <a:cs typeface="Century Gothic Paneuropean"/>
                <a:sym typeface="Century Gothic Paneuropean"/>
              </a:rPr>
              <a:t>Micheletti</a:t>
            </a:r>
            <a:r>
              <a:rPr lang="en-US" sz="1300" dirty="0">
                <a:solidFill>
                  <a:srgbClr val="000000"/>
                </a:solidFill>
                <a:latin typeface="Century Gothic Paneuropean"/>
                <a:ea typeface="Century Gothic Paneuropean"/>
                <a:cs typeface="Century Gothic Paneuropean"/>
                <a:sym typeface="Century Gothic Paneuropean"/>
              </a:rPr>
              <a:t> and Others v </a:t>
            </a:r>
            <a:r>
              <a:rPr lang="en-US" sz="1300" dirty="0" err="1">
                <a:solidFill>
                  <a:srgbClr val="000000"/>
                </a:solidFill>
                <a:latin typeface="Century Gothic Paneuropean"/>
                <a:ea typeface="Century Gothic Paneuropean"/>
                <a:cs typeface="Century Gothic Paneuropean"/>
                <a:sym typeface="Century Gothic Paneuropean"/>
              </a:rPr>
              <a:t>Delegación</a:t>
            </a:r>
            <a:r>
              <a:rPr lang="en-US" sz="1300" dirty="0">
                <a:solidFill>
                  <a:srgbClr val="000000"/>
                </a:solidFill>
                <a:latin typeface="Century Gothic Paneuropean"/>
                <a:ea typeface="Century Gothic Paneuropean"/>
                <a:cs typeface="Century Gothic Paneuropean"/>
                <a:sym typeface="Century Gothic Paneuropean"/>
              </a:rPr>
              <a:t> del </a:t>
            </a:r>
            <a:r>
              <a:rPr lang="en-US" sz="1300" dirty="0" err="1">
                <a:solidFill>
                  <a:srgbClr val="000000"/>
                </a:solidFill>
                <a:latin typeface="Century Gothic Paneuropean"/>
                <a:ea typeface="Century Gothic Paneuropean"/>
                <a:cs typeface="Century Gothic Paneuropean"/>
                <a:sym typeface="Century Gothic Paneuropean"/>
              </a:rPr>
              <a:t>Gobierno</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en</a:t>
            </a:r>
            <a:r>
              <a:rPr lang="en-US" sz="1300" dirty="0">
                <a:solidFill>
                  <a:srgbClr val="000000"/>
                </a:solidFill>
                <a:latin typeface="Century Gothic Paneuropean"/>
                <a:ea typeface="Century Gothic Paneuropean"/>
                <a:cs typeface="Century Gothic Paneuropean"/>
                <a:sym typeface="Century Gothic Paneuropean"/>
              </a:rPr>
              <a:t> Cantabria (Case C-369/90) EU:C:1992:295</a:t>
            </a:r>
          </a:p>
          <a:p>
            <a:pPr algn="l">
              <a:lnSpc>
                <a:spcPts val="1820"/>
              </a:lnSpc>
            </a:pPr>
            <a:r>
              <a:rPr lang="en-US" sz="1300" dirty="0" err="1">
                <a:solidFill>
                  <a:srgbClr val="000000"/>
                </a:solidFill>
                <a:latin typeface="Century Gothic Paneuropean"/>
                <a:ea typeface="Century Gothic Paneuropean"/>
                <a:cs typeface="Century Gothic Paneuropean"/>
                <a:sym typeface="Century Gothic Paneuropean"/>
              </a:rPr>
              <a:t>Nic</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Shuibhne</a:t>
            </a:r>
            <a:r>
              <a:rPr lang="en-US" sz="1300" dirty="0">
                <a:solidFill>
                  <a:srgbClr val="000000"/>
                </a:solidFill>
                <a:latin typeface="Century Gothic Paneuropean"/>
                <a:ea typeface="Century Gothic Paneuropean"/>
                <a:cs typeface="Century Gothic Paneuropean"/>
                <a:sym typeface="Century Gothic Paneuropean"/>
              </a:rPr>
              <a:t> N, 'The Third Age of EU Citizenship: Directive 2004/38 in the Case Law of the Court of Justice' in Phil </a:t>
            </a:r>
            <a:r>
              <a:rPr lang="en-US" sz="1300" dirty="0" err="1">
                <a:solidFill>
                  <a:srgbClr val="000000"/>
                </a:solidFill>
                <a:latin typeface="Century Gothic Paneuropean"/>
                <a:ea typeface="Century Gothic Paneuropean"/>
                <a:cs typeface="Century Gothic Paneuropean"/>
                <a:sym typeface="Century Gothic Paneuropean"/>
              </a:rPr>
              <a:t>Syrpis</a:t>
            </a:r>
            <a:r>
              <a:rPr lang="en-US" sz="1300" dirty="0">
                <a:solidFill>
                  <a:srgbClr val="000000"/>
                </a:solidFill>
                <a:latin typeface="Century Gothic Paneuropean"/>
                <a:ea typeface="Century Gothic Paneuropean"/>
                <a:cs typeface="Century Gothic Paneuropean"/>
                <a:sym typeface="Century Gothic Paneuropean"/>
              </a:rPr>
              <a:t> (</a:t>
            </a:r>
            <a:r>
              <a:rPr lang="en-US" sz="1300" dirty="0" err="1">
                <a:solidFill>
                  <a:srgbClr val="000000"/>
                </a:solidFill>
                <a:latin typeface="Century Gothic Paneuropean"/>
                <a:ea typeface="Century Gothic Paneuropean"/>
                <a:cs typeface="Century Gothic Paneuropean"/>
                <a:sym typeface="Century Gothic Paneuropean"/>
              </a:rPr>
              <a:t>ed</a:t>
            </a:r>
            <a:r>
              <a:rPr lang="en-US" sz="1300" dirty="0">
                <a:solidFill>
                  <a:srgbClr val="000000"/>
                </a:solidFill>
                <a:latin typeface="Century Gothic Paneuropean"/>
                <a:ea typeface="Century Gothic Paneuropean"/>
                <a:cs typeface="Century Gothic Paneuropean"/>
                <a:sym typeface="Century Gothic Paneuropean"/>
              </a:rPr>
              <a:t>), The Judiciary, the Legislature and the EU Internal Market (Cambridge University Press 2012)</a:t>
            </a:r>
          </a:p>
          <a:p>
            <a:pPr algn="l">
              <a:lnSpc>
                <a:spcPts val="1820"/>
              </a:lnSpc>
            </a:pPr>
            <a:r>
              <a:rPr lang="en-US" sz="1300" dirty="0">
                <a:solidFill>
                  <a:srgbClr val="000000"/>
                </a:solidFill>
                <a:latin typeface="Century Gothic Paneuropean"/>
                <a:ea typeface="Century Gothic Paneuropean"/>
                <a:cs typeface="Century Gothic Paneuropean"/>
                <a:sym typeface="Century Gothic Paneuropean"/>
              </a:rPr>
              <a:t>Olsen EDH, ‘The Origins of European Citizenship in the First Two Decades of European Integration’ (2008) 15(1) Journal of European Public Policy 40</a:t>
            </a:r>
          </a:p>
          <a:p>
            <a:pPr algn="l">
              <a:lnSpc>
                <a:spcPts val="1820"/>
              </a:lnSpc>
            </a:pPr>
            <a:endParaRPr lang="en-US" sz="1300" dirty="0">
              <a:solidFill>
                <a:srgbClr val="000000"/>
              </a:solidFill>
              <a:latin typeface="Century Gothic Paneuropean"/>
              <a:ea typeface="Century Gothic Paneuropean"/>
              <a:cs typeface="Century Gothic Paneuropean"/>
              <a:sym typeface="Century Gothic Paneuropean"/>
            </a:endParaRPr>
          </a:p>
        </p:txBody>
      </p:sp>
      <p:sp>
        <p:nvSpPr>
          <p:cNvPr id="7" name="Dikdörtgen 6">
            <a:extLst>
              <a:ext uri="{FF2B5EF4-FFF2-40B4-BE49-F238E27FC236}">
                <a16:creationId xmlns:a16="http://schemas.microsoft.com/office/drawing/2014/main" id="{871E1542-8A94-584C-B82D-8B710C696957}"/>
              </a:ext>
            </a:extLst>
          </p:cNvPr>
          <p:cNvSpPr/>
          <p:nvPr/>
        </p:nvSpPr>
        <p:spPr>
          <a:xfrm>
            <a:off x="792743" y="847649"/>
            <a:ext cx="2392001" cy="630942"/>
          </a:xfrm>
          <a:prstGeom prst="rect">
            <a:avLst/>
          </a:prstGeom>
        </p:spPr>
        <p:txBody>
          <a:bodyPr wrap="none">
            <a:spAutoFit/>
          </a:bodyPr>
          <a:lstStyle/>
          <a:p>
            <a:r>
              <a:rPr lang="en-US" sz="3500" b="1" dirty="0">
                <a:solidFill>
                  <a:srgbClr val="000000"/>
                </a:solidFill>
                <a:latin typeface="Century Gothic Paneuropean Bold"/>
                <a:ea typeface="Century Gothic Paneuropean Bold"/>
                <a:cs typeface="Century Gothic Paneuropean Bold"/>
                <a:sym typeface="Century Gothic Paneuropean Bold"/>
              </a:rPr>
              <a:t>Resources</a:t>
            </a:r>
            <a:endParaRPr lang="tr-TR" sz="3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AC6A"/>
        </a:solidFill>
        <a:effectLst/>
      </p:bgPr>
    </p:bg>
    <p:spTree>
      <p:nvGrpSpPr>
        <p:cNvPr id="1" name=""/>
        <p:cNvGrpSpPr/>
        <p:nvPr/>
      </p:nvGrpSpPr>
      <p:grpSpPr>
        <a:xfrm>
          <a:off x="0" y="0"/>
          <a:ext cx="0" cy="0"/>
          <a:chOff x="0" y="0"/>
          <a:chExt cx="0" cy="0"/>
        </a:xfrm>
      </p:grpSpPr>
      <p:sp>
        <p:nvSpPr>
          <p:cNvPr id="2" name="AutoShape 2"/>
          <p:cNvSpPr/>
          <p:nvPr/>
        </p:nvSpPr>
        <p:spPr>
          <a:xfrm flipV="1">
            <a:off x="-50" y="3431569"/>
            <a:ext cx="18288000" cy="19050"/>
          </a:xfrm>
          <a:prstGeom prst="line">
            <a:avLst/>
          </a:prstGeom>
          <a:ln w="95250" cap="flat">
            <a:solidFill>
              <a:srgbClr val="FFFFFF"/>
            </a:solidFill>
            <a:prstDash val="sysDot"/>
            <a:headEnd type="none" w="sm" len="sm"/>
            <a:tailEnd type="none" w="sm" len="sm"/>
          </a:ln>
        </p:spPr>
      </p:sp>
      <p:sp>
        <p:nvSpPr>
          <p:cNvPr id="3" name="Freeform 3"/>
          <p:cNvSpPr/>
          <p:nvPr/>
        </p:nvSpPr>
        <p:spPr>
          <a:xfrm>
            <a:off x="50" y="0"/>
            <a:ext cx="3447566" cy="1886759"/>
          </a:xfrm>
          <a:custGeom>
            <a:avLst/>
            <a:gdLst/>
            <a:ahLst/>
            <a:cxnLst/>
            <a:rect l="l" t="t" r="r" b="b"/>
            <a:pathLst>
              <a:path w="3447566" h="1886759">
                <a:moveTo>
                  <a:pt x="0" y="0"/>
                </a:moveTo>
                <a:lnTo>
                  <a:pt x="3447565" y="0"/>
                </a:lnTo>
                <a:lnTo>
                  <a:pt x="3447565" y="1886759"/>
                </a:lnTo>
                <a:lnTo>
                  <a:pt x="0" y="1886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18021" y="5143500"/>
            <a:ext cx="4286250" cy="4933950"/>
          </a:xfrm>
          <a:prstGeom prst="rect">
            <a:avLst/>
          </a:prstGeom>
        </p:spPr>
        <p:txBody>
          <a:bodyPr lIns="0" tIns="0" rIns="0" bIns="0" rtlCol="0" anchor="t">
            <a:spAutoFit/>
          </a:bodyPr>
          <a:lstStyle/>
          <a:p>
            <a:pPr algn="l">
              <a:lnSpc>
                <a:spcPts val="2801"/>
              </a:lnSpc>
            </a:pPr>
            <a:r>
              <a:rPr lang="en-US" sz="2334" b="1">
                <a:solidFill>
                  <a:srgbClr val="03213E"/>
                </a:solidFill>
                <a:latin typeface="Century Gothic Paneuropean Bold"/>
                <a:ea typeface="Century Gothic Paneuropean Bold"/>
                <a:cs typeface="Century Gothic Paneuropean Bold"/>
                <a:sym typeface="Century Gothic Paneuropean Bold"/>
              </a:rPr>
              <a:t>Elements of common citizenship </a:t>
            </a:r>
          </a:p>
          <a:p>
            <a:pPr algn="l">
              <a:lnSpc>
                <a:spcPts val="2801"/>
              </a:lnSpc>
            </a:pPr>
            <a:endParaRPr lang="en-US" sz="2334" b="1">
              <a:solidFill>
                <a:srgbClr val="03213E"/>
              </a:solidFill>
              <a:latin typeface="Century Gothic Paneuropean Bold"/>
              <a:ea typeface="Century Gothic Paneuropean Bold"/>
              <a:cs typeface="Century Gothic Paneuropean Bold"/>
              <a:sym typeface="Century Gothic Paneuropean Bold"/>
            </a:endParaRPr>
          </a:p>
          <a:p>
            <a:pPr algn="l">
              <a:lnSpc>
                <a:spcPts val="2801"/>
              </a:lnSpc>
            </a:pPr>
            <a:r>
              <a:rPr lang="en-US" sz="2334" b="1">
                <a:solidFill>
                  <a:srgbClr val="03213E"/>
                </a:solidFill>
                <a:latin typeface="Century Gothic Paneuropean Bold"/>
                <a:ea typeface="Century Gothic Paneuropean Bold"/>
                <a:cs typeface="Century Gothic Paneuropean Bold"/>
                <a:sym typeface="Century Gothic Paneuropean Bold"/>
              </a:rPr>
              <a:t>ECJ: “Treaty of Rome gave a common legal right to individual nationals, migrant or not.” (Van Gend en Loos v. Nederlandse Administratie der Belastingen, Case No 26/62, [1962] ECR 1)</a:t>
            </a:r>
          </a:p>
          <a:p>
            <a:pPr algn="l">
              <a:lnSpc>
                <a:spcPts val="2801"/>
              </a:lnSpc>
            </a:pPr>
            <a:endParaRPr lang="en-US" sz="2334" b="1">
              <a:solidFill>
                <a:srgbClr val="03213E"/>
              </a:solidFill>
              <a:latin typeface="Century Gothic Paneuropean Bold"/>
              <a:ea typeface="Century Gothic Paneuropean Bold"/>
              <a:cs typeface="Century Gothic Paneuropean Bold"/>
              <a:sym typeface="Century Gothic Paneuropean Bold"/>
            </a:endParaRPr>
          </a:p>
          <a:p>
            <a:pPr algn="l">
              <a:lnSpc>
                <a:spcPts val="2801"/>
              </a:lnSpc>
            </a:pPr>
            <a:r>
              <a:rPr lang="en-US" sz="2334" b="1">
                <a:solidFill>
                  <a:srgbClr val="03213E"/>
                </a:solidFill>
                <a:latin typeface="Century Gothic Paneuropean Bold"/>
                <a:ea typeface="Century Gothic Paneuropean Bold"/>
                <a:cs typeface="Century Gothic Paneuropean Bold"/>
                <a:sym typeface="Century Gothic Paneuropean Bold"/>
              </a:rPr>
              <a:t>Criticism: European rights were restricted to the ‘citizen-as-worker’. </a:t>
            </a:r>
          </a:p>
        </p:txBody>
      </p:sp>
      <p:sp>
        <p:nvSpPr>
          <p:cNvPr id="5" name="TextBox 5"/>
          <p:cNvSpPr txBox="1"/>
          <p:nvPr/>
        </p:nvSpPr>
        <p:spPr>
          <a:xfrm>
            <a:off x="4809071" y="5143500"/>
            <a:ext cx="4286250" cy="4114800"/>
          </a:xfrm>
          <a:prstGeom prst="rect">
            <a:avLst/>
          </a:prstGeom>
        </p:spPr>
        <p:txBody>
          <a:bodyPr lIns="0" tIns="0" rIns="0" bIns="0" rtlCol="0" anchor="t">
            <a:spAutoFit/>
          </a:bodyPr>
          <a:lstStyle/>
          <a:p>
            <a:pPr algn="l">
              <a:lnSpc>
                <a:spcPts val="2759"/>
              </a:lnSpc>
            </a:pPr>
            <a:r>
              <a:rPr lang="en-US" sz="2299" b="1">
                <a:solidFill>
                  <a:srgbClr val="03213E"/>
                </a:solidFill>
                <a:latin typeface="Century Gothic Paneuropean Bold"/>
                <a:ea typeface="Century Gothic Paneuropean Bold"/>
                <a:cs typeface="Century Gothic Paneuropean Bold"/>
                <a:sym typeface="Century Gothic Paneuropean Bold"/>
              </a:rPr>
              <a:t>Article 8:</a:t>
            </a:r>
          </a:p>
          <a:p>
            <a:pPr algn="l">
              <a:lnSpc>
                <a:spcPts val="2759"/>
              </a:lnSpc>
            </a:pPr>
            <a:r>
              <a:rPr lang="en-US" sz="2299" b="1">
                <a:solidFill>
                  <a:srgbClr val="03213E"/>
                </a:solidFill>
                <a:latin typeface="Century Gothic Paneuropean Bold"/>
                <a:ea typeface="Century Gothic Paneuropean Bold"/>
                <a:cs typeface="Century Gothic Paneuropean Bold"/>
                <a:sym typeface="Century Gothic Paneuropean Bold"/>
              </a:rPr>
              <a:t>1. Citizenship of the Union is hereby established. </a:t>
            </a:r>
          </a:p>
          <a:p>
            <a:pPr algn="l">
              <a:lnSpc>
                <a:spcPts val="2759"/>
              </a:lnSpc>
            </a:pPr>
            <a:r>
              <a:rPr lang="en-US" sz="2299" b="1">
                <a:solidFill>
                  <a:srgbClr val="03213E"/>
                </a:solidFill>
                <a:latin typeface="Century Gothic Paneuropean Bold"/>
                <a:ea typeface="Century Gothic Paneuropean Bold"/>
                <a:cs typeface="Century Gothic Paneuropean Bold"/>
                <a:sym typeface="Century Gothic Paneuropean Bold"/>
              </a:rPr>
              <a:t>Every person holding the nationality of a Member State shall be a citizen of the Union. </a:t>
            </a:r>
          </a:p>
          <a:p>
            <a:pPr algn="l">
              <a:lnSpc>
                <a:spcPts val="2759"/>
              </a:lnSpc>
            </a:pPr>
            <a:r>
              <a:rPr lang="en-US" sz="2299" b="1">
                <a:solidFill>
                  <a:srgbClr val="03213E"/>
                </a:solidFill>
                <a:latin typeface="Century Gothic Paneuropean Bold"/>
                <a:ea typeface="Century Gothic Paneuropean Bold"/>
                <a:cs typeface="Century Gothic Paneuropean Bold"/>
                <a:sym typeface="Century Gothic Paneuropean Bold"/>
              </a:rPr>
              <a:t>2. Citizens of the Union shall enjoy the rights conferred by this Treaty and shall be subject to the duties imposed thereby. </a:t>
            </a:r>
          </a:p>
        </p:txBody>
      </p:sp>
      <p:sp>
        <p:nvSpPr>
          <p:cNvPr id="6" name="TextBox 6"/>
          <p:cNvSpPr txBox="1"/>
          <p:nvPr/>
        </p:nvSpPr>
        <p:spPr>
          <a:xfrm>
            <a:off x="9310206" y="5143500"/>
            <a:ext cx="4286250" cy="3086100"/>
          </a:xfrm>
          <a:prstGeom prst="rect">
            <a:avLst/>
          </a:prstGeom>
        </p:spPr>
        <p:txBody>
          <a:bodyPr lIns="0" tIns="0" rIns="0" bIns="0" rtlCol="0" anchor="t">
            <a:spAutoFit/>
          </a:bodyPr>
          <a:lstStyle/>
          <a:p>
            <a:pPr algn="l">
              <a:lnSpc>
                <a:spcPts val="2760"/>
              </a:lnSpc>
            </a:pPr>
            <a:r>
              <a:rPr lang="en-US" sz="2300" b="1">
                <a:solidFill>
                  <a:srgbClr val="03213E"/>
                </a:solidFill>
                <a:latin typeface="Century Gothic Paneuropean Bold"/>
                <a:ea typeface="Century Gothic Paneuropean Bold"/>
                <a:cs typeface="Century Gothic Paneuropean Bold"/>
                <a:sym typeface="Century Gothic Paneuropean Bold"/>
              </a:rPr>
              <a:t>Article 8(1): </a:t>
            </a:r>
          </a:p>
          <a:p>
            <a:pPr algn="l">
              <a:lnSpc>
                <a:spcPts val="2760"/>
              </a:lnSpc>
            </a:pPr>
            <a:r>
              <a:rPr lang="en-US" sz="2300" b="1">
                <a:solidFill>
                  <a:srgbClr val="03213E"/>
                </a:solidFill>
                <a:latin typeface="Century Gothic Paneuropean Bold"/>
                <a:ea typeface="Century Gothic Paneuropean Bold"/>
                <a:cs typeface="Century Gothic Paneuropean Bold"/>
                <a:sym typeface="Century Gothic Paneuropean Bold"/>
              </a:rPr>
              <a:t>1. Citizenship of the Union is hereby established. Every person holding the nationality of a Member State shall be a citizen of the Union. Citizenship of the Union shall complement and not replace national citizenship. </a:t>
            </a:r>
          </a:p>
        </p:txBody>
      </p:sp>
      <p:sp>
        <p:nvSpPr>
          <p:cNvPr id="7" name="TextBox 7"/>
          <p:cNvSpPr txBox="1"/>
          <p:nvPr/>
        </p:nvSpPr>
        <p:spPr>
          <a:xfrm>
            <a:off x="13811340" y="5143500"/>
            <a:ext cx="4286250" cy="3429000"/>
          </a:xfrm>
          <a:prstGeom prst="rect">
            <a:avLst/>
          </a:prstGeom>
        </p:spPr>
        <p:txBody>
          <a:bodyPr lIns="0" tIns="0" rIns="0" bIns="0" rtlCol="0" anchor="t">
            <a:spAutoFit/>
          </a:bodyPr>
          <a:lstStyle/>
          <a:p>
            <a:pPr algn="l">
              <a:lnSpc>
                <a:spcPts val="2760"/>
              </a:lnSpc>
            </a:pPr>
            <a:r>
              <a:rPr lang="en-US" sz="2300" b="1">
                <a:solidFill>
                  <a:srgbClr val="03213E"/>
                </a:solidFill>
                <a:latin typeface="Century Gothic Paneuropean Bold"/>
                <a:ea typeface="Century Gothic Paneuropean Bold"/>
                <a:cs typeface="Century Gothic Paneuropean Bold"/>
                <a:sym typeface="Century Gothic Paneuropean Bold"/>
              </a:rPr>
              <a:t>Article 20: </a:t>
            </a:r>
          </a:p>
          <a:p>
            <a:pPr algn="l">
              <a:lnSpc>
                <a:spcPts val="2760"/>
              </a:lnSpc>
            </a:pPr>
            <a:r>
              <a:rPr lang="en-US" sz="2300" b="1">
                <a:solidFill>
                  <a:srgbClr val="03213E"/>
                </a:solidFill>
                <a:latin typeface="Century Gothic Paneuropean Bold"/>
                <a:ea typeface="Century Gothic Paneuropean Bold"/>
                <a:cs typeface="Century Gothic Paneuropean Bold"/>
                <a:sym typeface="Century Gothic Paneuropean Bold"/>
              </a:rPr>
              <a:t>1. Citizenship of the Union is hereby established. Every person holding the nationality of a Member State shall be a citizen of the Union. Citizenship of the Union shall be additional to and not replace national citizenship. </a:t>
            </a:r>
          </a:p>
          <a:p>
            <a:pPr algn="l">
              <a:lnSpc>
                <a:spcPts val="2760"/>
              </a:lnSpc>
            </a:pPr>
            <a:endParaRPr lang="en-US" sz="2300" b="1">
              <a:solidFill>
                <a:srgbClr val="03213E"/>
              </a:solidFill>
              <a:latin typeface="Century Gothic Paneuropean Bold"/>
              <a:ea typeface="Century Gothic Paneuropean Bold"/>
              <a:cs typeface="Century Gothic Paneuropean Bold"/>
              <a:sym typeface="Century Gothic Paneuropean Bold"/>
            </a:endParaRPr>
          </a:p>
        </p:txBody>
      </p:sp>
      <p:grpSp>
        <p:nvGrpSpPr>
          <p:cNvPr id="8" name="Group 8"/>
          <p:cNvGrpSpPr/>
          <p:nvPr/>
        </p:nvGrpSpPr>
        <p:grpSpPr>
          <a:xfrm>
            <a:off x="864748" y="1905000"/>
            <a:ext cx="2957888" cy="2957888"/>
            <a:chOff x="0" y="0"/>
            <a:chExt cx="3943850" cy="3943850"/>
          </a:xfrm>
        </p:grpSpPr>
        <p:grpSp>
          <p:nvGrpSpPr>
            <p:cNvPr id="9" name="Group 9"/>
            <p:cNvGrpSpPr/>
            <p:nvPr/>
          </p:nvGrpSpPr>
          <p:grpSpPr>
            <a:xfrm>
              <a:off x="0" y="0"/>
              <a:ext cx="3943850" cy="394385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567"/>
                  </a:lnSpc>
                </a:pPr>
                <a:endParaRPr/>
              </a:p>
            </p:txBody>
          </p:sp>
        </p:grpSp>
        <p:sp>
          <p:nvSpPr>
            <p:cNvPr id="12" name="TextBox 12"/>
            <p:cNvSpPr txBox="1"/>
            <p:nvPr/>
          </p:nvSpPr>
          <p:spPr>
            <a:xfrm>
              <a:off x="331969" y="1493347"/>
              <a:ext cx="3279913" cy="1036532"/>
            </a:xfrm>
            <a:prstGeom prst="rect">
              <a:avLst/>
            </a:prstGeom>
          </p:spPr>
          <p:txBody>
            <a:bodyPr lIns="0" tIns="0" rIns="0" bIns="0" rtlCol="0" anchor="t">
              <a:spAutoFit/>
            </a:bodyPr>
            <a:lstStyle/>
            <a:p>
              <a:pPr algn="ctr">
                <a:lnSpc>
                  <a:spcPts val="3220"/>
                </a:lnSpc>
              </a:pPr>
              <a:r>
                <a:rPr lang="en-US" sz="2300" b="1">
                  <a:solidFill>
                    <a:srgbClr val="FFFFFF"/>
                  </a:solidFill>
                  <a:latin typeface="Century Gothic Paneuropean Bold"/>
                  <a:ea typeface="Century Gothic Paneuropean Bold"/>
                  <a:cs typeface="Century Gothic Paneuropean Bold"/>
                  <a:sym typeface="Century Gothic Paneuropean Bold"/>
                </a:rPr>
                <a:t>ROME TREATY</a:t>
              </a:r>
            </a:p>
            <a:p>
              <a:pPr algn="ctr">
                <a:lnSpc>
                  <a:spcPts val="3220"/>
                </a:lnSpc>
              </a:pPr>
              <a:r>
                <a:rPr lang="en-US" sz="2300" b="1">
                  <a:solidFill>
                    <a:srgbClr val="FFFFFF"/>
                  </a:solidFill>
                  <a:latin typeface="Century Gothic Paneuropean Bold"/>
                  <a:ea typeface="Century Gothic Paneuropean Bold"/>
                  <a:cs typeface="Century Gothic Paneuropean Bold"/>
                  <a:sym typeface="Century Gothic Paneuropean Bold"/>
                </a:rPr>
                <a:t>(EEC)</a:t>
              </a:r>
            </a:p>
          </p:txBody>
        </p:sp>
      </p:grpSp>
      <p:grpSp>
        <p:nvGrpSpPr>
          <p:cNvPr id="13" name="Group 13"/>
          <p:cNvGrpSpPr/>
          <p:nvPr/>
        </p:nvGrpSpPr>
        <p:grpSpPr>
          <a:xfrm>
            <a:off x="5232335" y="1863725"/>
            <a:ext cx="2957888" cy="2957888"/>
            <a:chOff x="0" y="0"/>
            <a:chExt cx="3943850" cy="3943850"/>
          </a:xfrm>
        </p:grpSpPr>
        <p:grpSp>
          <p:nvGrpSpPr>
            <p:cNvPr id="14" name="Group 14"/>
            <p:cNvGrpSpPr/>
            <p:nvPr/>
          </p:nvGrpSpPr>
          <p:grpSpPr>
            <a:xfrm>
              <a:off x="0" y="0"/>
              <a:ext cx="3943850" cy="39438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17" name="TextBox 17"/>
            <p:cNvSpPr txBox="1"/>
            <p:nvPr/>
          </p:nvSpPr>
          <p:spPr>
            <a:xfrm>
              <a:off x="331969" y="1696547"/>
              <a:ext cx="3279913" cy="503132"/>
            </a:xfrm>
            <a:prstGeom prst="rect">
              <a:avLst/>
            </a:prstGeom>
          </p:spPr>
          <p:txBody>
            <a:bodyPr lIns="0" tIns="0" rIns="0" bIns="0" rtlCol="0" anchor="t">
              <a:spAutoFit/>
            </a:bodyPr>
            <a:lstStyle/>
            <a:p>
              <a:pPr algn="ctr">
                <a:lnSpc>
                  <a:spcPts val="3220"/>
                </a:lnSpc>
              </a:pPr>
              <a:r>
                <a:rPr lang="en-US" sz="2300" b="1">
                  <a:solidFill>
                    <a:srgbClr val="FFFFFF"/>
                  </a:solidFill>
                  <a:latin typeface="Century Gothic Paneuropean Bold"/>
                  <a:ea typeface="Century Gothic Paneuropean Bold"/>
                  <a:cs typeface="Century Gothic Paneuropean Bold"/>
                  <a:sym typeface="Century Gothic Paneuropean Bold"/>
                </a:rPr>
                <a:t>MAASTRICHT</a:t>
              </a:r>
            </a:p>
          </p:txBody>
        </p:sp>
      </p:grpSp>
      <p:grpSp>
        <p:nvGrpSpPr>
          <p:cNvPr id="18" name="Group 18"/>
          <p:cNvGrpSpPr/>
          <p:nvPr/>
        </p:nvGrpSpPr>
        <p:grpSpPr>
          <a:xfrm>
            <a:off x="9848900" y="1863725"/>
            <a:ext cx="2957888" cy="2957888"/>
            <a:chOff x="0" y="0"/>
            <a:chExt cx="3943850" cy="3943850"/>
          </a:xfrm>
        </p:grpSpPr>
        <p:grpSp>
          <p:nvGrpSpPr>
            <p:cNvPr id="19" name="Group 19"/>
            <p:cNvGrpSpPr/>
            <p:nvPr/>
          </p:nvGrpSpPr>
          <p:grpSpPr>
            <a:xfrm>
              <a:off x="0" y="0"/>
              <a:ext cx="3943850" cy="394385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22" name="TextBox 22"/>
            <p:cNvSpPr txBox="1"/>
            <p:nvPr/>
          </p:nvSpPr>
          <p:spPr>
            <a:xfrm>
              <a:off x="331969" y="1751580"/>
              <a:ext cx="3279913" cy="503132"/>
            </a:xfrm>
            <a:prstGeom prst="rect">
              <a:avLst/>
            </a:prstGeom>
          </p:spPr>
          <p:txBody>
            <a:bodyPr lIns="0" tIns="0" rIns="0" bIns="0" rtlCol="0" anchor="t">
              <a:spAutoFit/>
            </a:bodyPr>
            <a:lstStyle/>
            <a:p>
              <a:pPr algn="ctr">
                <a:lnSpc>
                  <a:spcPts val="3220"/>
                </a:lnSpc>
              </a:pPr>
              <a:r>
                <a:rPr lang="en-US" sz="2300" b="1">
                  <a:solidFill>
                    <a:srgbClr val="FFFFFF"/>
                  </a:solidFill>
                  <a:latin typeface="Century Gothic Paneuropean Bold"/>
                  <a:ea typeface="Century Gothic Paneuropean Bold"/>
                  <a:cs typeface="Century Gothic Paneuropean Bold"/>
                  <a:sym typeface="Century Gothic Paneuropean Bold"/>
                </a:rPr>
                <a:t>AMSTERDAM </a:t>
              </a:r>
            </a:p>
          </p:txBody>
        </p:sp>
      </p:grpSp>
      <p:grpSp>
        <p:nvGrpSpPr>
          <p:cNvPr id="23" name="Group 23"/>
          <p:cNvGrpSpPr/>
          <p:nvPr/>
        </p:nvGrpSpPr>
        <p:grpSpPr>
          <a:xfrm>
            <a:off x="14465464" y="1905000"/>
            <a:ext cx="2957888" cy="2957888"/>
            <a:chOff x="0" y="0"/>
            <a:chExt cx="3943850" cy="3943850"/>
          </a:xfrm>
        </p:grpSpPr>
        <p:grpSp>
          <p:nvGrpSpPr>
            <p:cNvPr id="24" name="Group 24"/>
            <p:cNvGrpSpPr/>
            <p:nvPr/>
          </p:nvGrpSpPr>
          <p:grpSpPr>
            <a:xfrm>
              <a:off x="0" y="0"/>
              <a:ext cx="3943850" cy="394385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27" name="TextBox 27"/>
            <p:cNvSpPr txBox="1"/>
            <p:nvPr/>
          </p:nvSpPr>
          <p:spPr>
            <a:xfrm>
              <a:off x="331969" y="1429847"/>
              <a:ext cx="3279913" cy="1036532"/>
            </a:xfrm>
            <a:prstGeom prst="rect">
              <a:avLst/>
            </a:prstGeom>
          </p:spPr>
          <p:txBody>
            <a:bodyPr lIns="0" tIns="0" rIns="0" bIns="0" rtlCol="0" anchor="t">
              <a:spAutoFit/>
            </a:bodyPr>
            <a:lstStyle/>
            <a:p>
              <a:pPr algn="ctr">
                <a:lnSpc>
                  <a:spcPts val="3220"/>
                </a:lnSpc>
              </a:pPr>
              <a:r>
                <a:rPr lang="en-US" sz="2300" b="1">
                  <a:solidFill>
                    <a:srgbClr val="FFFFFF"/>
                  </a:solidFill>
                  <a:latin typeface="Century Gothic Paneuropean Bold"/>
                  <a:ea typeface="Century Gothic Paneuropean Bold"/>
                  <a:cs typeface="Century Gothic Paneuropean Bold"/>
                  <a:sym typeface="Century Gothic Paneuropean Bold"/>
                </a:rPr>
                <a:t>TFEU</a:t>
              </a:r>
            </a:p>
            <a:p>
              <a:pPr algn="ctr">
                <a:lnSpc>
                  <a:spcPts val="3220"/>
                </a:lnSpc>
              </a:pPr>
              <a:r>
                <a:rPr lang="en-US" sz="2300" b="1">
                  <a:solidFill>
                    <a:srgbClr val="FFFFFF"/>
                  </a:solidFill>
                  <a:latin typeface="Century Gothic Paneuropean Bold"/>
                  <a:ea typeface="Century Gothic Paneuropean Bold"/>
                  <a:cs typeface="Century Gothic Paneuropean Bold"/>
                  <a:sym typeface="Century Gothic Paneuropean Bold"/>
                </a:rPr>
                <a:t>(After Lisbon)</a:t>
              </a:r>
            </a:p>
          </p:txBody>
        </p:sp>
      </p:grpSp>
      <p:sp>
        <p:nvSpPr>
          <p:cNvPr id="28" name="TextBox 28"/>
          <p:cNvSpPr txBox="1"/>
          <p:nvPr/>
        </p:nvSpPr>
        <p:spPr>
          <a:xfrm>
            <a:off x="3583679" y="282979"/>
            <a:ext cx="11725002" cy="1425575"/>
          </a:xfrm>
          <a:prstGeom prst="rect">
            <a:avLst/>
          </a:prstGeom>
        </p:spPr>
        <p:txBody>
          <a:bodyPr lIns="0" tIns="0" rIns="0" bIns="0" rtlCol="0" anchor="t">
            <a:spAutoFit/>
          </a:bodyPr>
          <a:lstStyle/>
          <a:p>
            <a:pPr algn="ctr">
              <a:lnSpc>
                <a:spcPts val="5499"/>
              </a:lnSpc>
            </a:pPr>
            <a:r>
              <a:rPr lang="en-US" sz="5499" b="1">
                <a:solidFill>
                  <a:srgbClr val="FFFFFF"/>
                </a:solidFill>
                <a:latin typeface="Zilla Slab Bold"/>
                <a:ea typeface="Zilla Slab Bold"/>
                <a:cs typeface="Zilla Slab Bold"/>
                <a:sym typeface="Zilla Slab Bold"/>
              </a:rPr>
              <a:t>HISTORICAL DEVELOPMENT OF THE EUROPEAN CITIZENSHIP </a:t>
            </a:r>
          </a:p>
        </p:txBody>
      </p:sp>
      <p:sp>
        <p:nvSpPr>
          <p:cNvPr id="29" name="Freeform 29"/>
          <p:cNvSpPr/>
          <p:nvPr/>
        </p:nvSpPr>
        <p:spPr>
          <a:xfrm rot="5400000" flipH="1" flipV="1">
            <a:off x="14664342" y="-383494"/>
            <a:ext cx="3447566" cy="1886759"/>
          </a:xfrm>
          <a:custGeom>
            <a:avLst/>
            <a:gdLst/>
            <a:ahLst/>
            <a:cxnLst/>
            <a:rect l="l" t="t" r="r" b="b"/>
            <a:pathLst>
              <a:path w="3447566" h="1886759">
                <a:moveTo>
                  <a:pt x="3447566" y="1886759"/>
                </a:moveTo>
                <a:lnTo>
                  <a:pt x="0" y="1886759"/>
                </a:lnTo>
                <a:lnTo>
                  <a:pt x="0" y="0"/>
                </a:lnTo>
                <a:lnTo>
                  <a:pt x="3447566" y="0"/>
                </a:lnTo>
                <a:lnTo>
                  <a:pt x="3447566" y="1886759"/>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sp>
        <p:nvSpPr>
          <p:cNvPr id="2" name="TextBox 2"/>
          <p:cNvSpPr txBox="1"/>
          <p:nvPr/>
        </p:nvSpPr>
        <p:spPr>
          <a:xfrm>
            <a:off x="1028700" y="1133475"/>
            <a:ext cx="14219470" cy="809625"/>
          </a:xfrm>
          <a:prstGeom prst="rect">
            <a:avLst/>
          </a:prstGeom>
        </p:spPr>
        <p:txBody>
          <a:bodyPr lIns="0" tIns="0" rIns="0" bIns="0" rtlCol="0" anchor="t">
            <a:spAutoFit/>
          </a:bodyPr>
          <a:lstStyle/>
          <a:p>
            <a:pPr algn="l">
              <a:lnSpc>
                <a:spcPts val="6000"/>
              </a:lnSpc>
            </a:pPr>
            <a:r>
              <a:rPr lang="en-US" sz="6000" b="1">
                <a:solidFill>
                  <a:srgbClr val="E4AC6A"/>
                </a:solidFill>
                <a:latin typeface="Zilla Slab Bold"/>
                <a:ea typeface="Zilla Slab Bold"/>
                <a:cs typeface="Zilla Slab Bold"/>
                <a:sym typeface="Zilla Slab Bold"/>
              </a:rPr>
              <a:t>WHO IS A EUROPEAN CITIZEN?</a:t>
            </a:r>
          </a:p>
        </p:txBody>
      </p:sp>
      <p:grpSp>
        <p:nvGrpSpPr>
          <p:cNvPr id="3" name="Group 3"/>
          <p:cNvGrpSpPr/>
          <p:nvPr/>
        </p:nvGrpSpPr>
        <p:grpSpPr>
          <a:xfrm>
            <a:off x="12233509" y="1560512"/>
            <a:ext cx="6054491" cy="136963"/>
            <a:chOff x="0" y="0"/>
            <a:chExt cx="1594598" cy="36072"/>
          </a:xfrm>
        </p:grpSpPr>
        <p:sp>
          <p:nvSpPr>
            <p:cNvPr id="4" name="Freeform 4"/>
            <p:cNvSpPr/>
            <p:nvPr/>
          </p:nvSpPr>
          <p:spPr>
            <a:xfrm>
              <a:off x="0" y="0"/>
              <a:ext cx="1594598" cy="36072"/>
            </a:xfrm>
            <a:custGeom>
              <a:avLst/>
              <a:gdLst/>
              <a:ahLst/>
              <a:cxnLst/>
              <a:rect l="l" t="t" r="r" b="b"/>
              <a:pathLst>
                <a:path w="1594598" h="36072">
                  <a:moveTo>
                    <a:pt x="0" y="0"/>
                  </a:moveTo>
                  <a:lnTo>
                    <a:pt x="1594598" y="0"/>
                  </a:lnTo>
                  <a:lnTo>
                    <a:pt x="1594598" y="36072"/>
                  </a:lnTo>
                  <a:lnTo>
                    <a:pt x="0" y="36072"/>
                  </a:lnTo>
                  <a:close/>
                </a:path>
              </a:pathLst>
            </a:custGeom>
            <a:solidFill>
              <a:srgbClr val="E4AC6A"/>
            </a:solidFill>
          </p:spPr>
        </p:sp>
        <p:sp>
          <p:nvSpPr>
            <p:cNvPr id="5" name="TextBox 5"/>
            <p:cNvSpPr txBox="1"/>
            <p:nvPr/>
          </p:nvSpPr>
          <p:spPr>
            <a:xfrm>
              <a:off x="0" y="-38100"/>
              <a:ext cx="1594598" cy="7417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368068" y="2092325"/>
            <a:ext cx="10891232" cy="2405462"/>
            <a:chOff x="0" y="0"/>
            <a:chExt cx="2868473" cy="633537"/>
          </a:xfrm>
        </p:grpSpPr>
        <p:sp>
          <p:nvSpPr>
            <p:cNvPr id="7" name="Freeform 7"/>
            <p:cNvSpPr/>
            <p:nvPr/>
          </p:nvSpPr>
          <p:spPr>
            <a:xfrm>
              <a:off x="0" y="0"/>
              <a:ext cx="2868473" cy="633537"/>
            </a:xfrm>
            <a:custGeom>
              <a:avLst/>
              <a:gdLst/>
              <a:ahLst/>
              <a:cxnLst/>
              <a:rect l="l" t="t" r="r" b="b"/>
              <a:pathLst>
                <a:path w="2868473" h="633537">
                  <a:moveTo>
                    <a:pt x="36253" y="0"/>
                  </a:moveTo>
                  <a:lnTo>
                    <a:pt x="2832220" y="0"/>
                  </a:lnTo>
                  <a:cubicBezTo>
                    <a:pt x="2852242" y="0"/>
                    <a:pt x="2868473" y="16231"/>
                    <a:pt x="2868473" y="36253"/>
                  </a:cubicBezTo>
                  <a:lnTo>
                    <a:pt x="2868473" y="597285"/>
                  </a:lnTo>
                  <a:cubicBezTo>
                    <a:pt x="2868473" y="606899"/>
                    <a:pt x="2864653" y="616120"/>
                    <a:pt x="2857855" y="622919"/>
                  </a:cubicBezTo>
                  <a:cubicBezTo>
                    <a:pt x="2851056" y="629718"/>
                    <a:pt x="2841835" y="633537"/>
                    <a:pt x="2832220" y="633537"/>
                  </a:cubicBezTo>
                  <a:lnTo>
                    <a:pt x="36253" y="633537"/>
                  </a:lnTo>
                  <a:cubicBezTo>
                    <a:pt x="16231" y="633537"/>
                    <a:pt x="0" y="617306"/>
                    <a:pt x="0" y="597285"/>
                  </a:cubicBezTo>
                  <a:lnTo>
                    <a:pt x="0" y="36253"/>
                  </a:lnTo>
                  <a:cubicBezTo>
                    <a:pt x="0" y="26638"/>
                    <a:pt x="3819" y="17417"/>
                    <a:pt x="10618" y="10618"/>
                  </a:cubicBezTo>
                  <a:cubicBezTo>
                    <a:pt x="17417" y="3819"/>
                    <a:pt x="26638" y="0"/>
                    <a:pt x="36253" y="0"/>
                  </a:cubicBezTo>
                  <a:close/>
                </a:path>
              </a:pathLst>
            </a:custGeom>
            <a:solidFill>
              <a:srgbClr val="FFFFFF"/>
            </a:solidFill>
          </p:spPr>
        </p:sp>
        <p:sp>
          <p:nvSpPr>
            <p:cNvPr id="8" name="TextBox 8"/>
            <p:cNvSpPr txBox="1"/>
            <p:nvPr/>
          </p:nvSpPr>
          <p:spPr>
            <a:xfrm>
              <a:off x="0" y="-47625"/>
              <a:ext cx="2868473" cy="681162"/>
            </a:xfrm>
            <a:prstGeom prst="rect">
              <a:avLst/>
            </a:prstGeom>
          </p:spPr>
          <p:txBody>
            <a:bodyPr lIns="50800" tIns="50800" rIns="50800" bIns="50800" rtlCol="0" anchor="ctr"/>
            <a:lstStyle/>
            <a:p>
              <a:pPr algn="ctr">
                <a:lnSpc>
                  <a:spcPts val="3427"/>
                </a:lnSpc>
              </a:pPr>
              <a:endParaRPr/>
            </a:p>
          </p:txBody>
        </p:sp>
      </p:grpSp>
      <p:grpSp>
        <p:nvGrpSpPr>
          <p:cNvPr id="9" name="Group 9"/>
          <p:cNvGrpSpPr/>
          <p:nvPr/>
        </p:nvGrpSpPr>
        <p:grpSpPr>
          <a:xfrm>
            <a:off x="6368068" y="4718800"/>
            <a:ext cx="10891232" cy="2405462"/>
            <a:chOff x="0" y="0"/>
            <a:chExt cx="2868473" cy="633537"/>
          </a:xfrm>
        </p:grpSpPr>
        <p:sp>
          <p:nvSpPr>
            <p:cNvPr id="10" name="Freeform 10"/>
            <p:cNvSpPr/>
            <p:nvPr/>
          </p:nvSpPr>
          <p:spPr>
            <a:xfrm>
              <a:off x="0" y="0"/>
              <a:ext cx="2868473" cy="633537"/>
            </a:xfrm>
            <a:custGeom>
              <a:avLst/>
              <a:gdLst/>
              <a:ahLst/>
              <a:cxnLst/>
              <a:rect l="l" t="t" r="r" b="b"/>
              <a:pathLst>
                <a:path w="2868473" h="633537">
                  <a:moveTo>
                    <a:pt x="36253" y="0"/>
                  </a:moveTo>
                  <a:lnTo>
                    <a:pt x="2832220" y="0"/>
                  </a:lnTo>
                  <a:cubicBezTo>
                    <a:pt x="2852242" y="0"/>
                    <a:pt x="2868473" y="16231"/>
                    <a:pt x="2868473" y="36253"/>
                  </a:cubicBezTo>
                  <a:lnTo>
                    <a:pt x="2868473" y="597285"/>
                  </a:lnTo>
                  <a:cubicBezTo>
                    <a:pt x="2868473" y="606899"/>
                    <a:pt x="2864653" y="616120"/>
                    <a:pt x="2857855" y="622919"/>
                  </a:cubicBezTo>
                  <a:cubicBezTo>
                    <a:pt x="2851056" y="629718"/>
                    <a:pt x="2841835" y="633537"/>
                    <a:pt x="2832220" y="633537"/>
                  </a:cubicBezTo>
                  <a:lnTo>
                    <a:pt x="36253" y="633537"/>
                  </a:lnTo>
                  <a:cubicBezTo>
                    <a:pt x="16231" y="633537"/>
                    <a:pt x="0" y="617306"/>
                    <a:pt x="0" y="597285"/>
                  </a:cubicBezTo>
                  <a:lnTo>
                    <a:pt x="0" y="36253"/>
                  </a:lnTo>
                  <a:cubicBezTo>
                    <a:pt x="0" y="26638"/>
                    <a:pt x="3819" y="17417"/>
                    <a:pt x="10618" y="10618"/>
                  </a:cubicBezTo>
                  <a:cubicBezTo>
                    <a:pt x="17417" y="3819"/>
                    <a:pt x="26638" y="0"/>
                    <a:pt x="36253" y="0"/>
                  </a:cubicBezTo>
                  <a:close/>
                </a:path>
              </a:pathLst>
            </a:custGeom>
            <a:solidFill>
              <a:srgbClr val="FFFFFF"/>
            </a:solidFill>
          </p:spPr>
        </p:sp>
        <p:sp>
          <p:nvSpPr>
            <p:cNvPr id="11" name="TextBox 11"/>
            <p:cNvSpPr txBox="1"/>
            <p:nvPr/>
          </p:nvSpPr>
          <p:spPr>
            <a:xfrm>
              <a:off x="0" y="-47625"/>
              <a:ext cx="2868473" cy="681162"/>
            </a:xfrm>
            <a:prstGeom prst="rect">
              <a:avLst/>
            </a:prstGeom>
          </p:spPr>
          <p:txBody>
            <a:bodyPr lIns="50800" tIns="50800" rIns="50800" bIns="50800" rtlCol="0" anchor="ctr"/>
            <a:lstStyle/>
            <a:p>
              <a:pPr algn="ctr">
                <a:lnSpc>
                  <a:spcPts val="3427"/>
                </a:lnSpc>
              </a:pPr>
              <a:endParaRPr/>
            </a:p>
          </p:txBody>
        </p:sp>
      </p:grpSp>
      <p:grpSp>
        <p:nvGrpSpPr>
          <p:cNvPr id="12" name="Group 12"/>
          <p:cNvGrpSpPr/>
          <p:nvPr/>
        </p:nvGrpSpPr>
        <p:grpSpPr>
          <a:xfrm>
            <a:off x="6368068" y="7345275"/>
            <a:ext cx="10891232" cy="2405462"/>
            <a:chOff x="0" y="0"/>
            <a:chExt cx="2868473" cy="633537"/>
          </a:xfrm>
        </p:grpSpPr>
        <p:sp>
          <p:nvSpPr>
            <p:cNvPr id="13" name="Freeform 13"/>
            <p:cNvSpPr/>
            <p:nvPr/>
          </p:nvSpPr>
          <p:spPr>
            <a:xfrm>
              <a:off x="0" y="0"/>
              <a:ext cx="2868473" cy="633537"/>
            </a:xfrm>
            <a:custGeom>
              <a:avLst/>
              <a:gdLst/>
              <a:ahLst/>
              <a:cxnLst/>
              <a:rect l="l" t="t" r="r" b="b"/>
              <a:pathLst>
                <a:path w="2868473" h="633537">
                  <a:moveTo>
                    <a:pt x="36253" y="0"/>
                  </a:moveTo>
                  <a:lnTo>
                    <a:pt x="2832220" y="0"/>
                  </a:lnTo>
                  <a:cubicBezTo>
                    <a:pt x="2852242" y="0"/>
                    <a:pt x="2868473" y="16231"/>
                    <a:pt x="2868473" y="36253"/>
                  </a:cubicBezTo>
                  <a:lnTo>
                    <a:pt x="2868473" y="597285"/>
                  </a:lnTo>
                  <a:cubicBezTo>
                    <a:pt x="2868473" y="606899"/>
                    <a:pt x="2864653" y="616120"/>
                    <a:pt x="2857855" y="622919"/>
                  </a:cubicBezTo>
                  <a:cubicBezTo>
                    <a:pt x="2851056" y="629718"/>
                    <a:pt x="2841835" y="633537"/>
                    <a:pt x="2832220" y="633537"/>
                  </a:cubicBezTo>
                  <a:lnTo>
                    <a:pt x="36253" y="633537"/>
                  </a:lnTo>
                  <a:cubicBezTo>
                    <a:pt x="16231" y="633537"/>
                    <a:pt x="0" y="617306"/>
                    <a:pt x="0" y="597285"/>
                  </a:cubicBezTo>
                  <a:lnTo>
                    <a:pt x="0" y="36253"/>
                  </a:lnTo>
                  <a:cubicBezTo>
                    <a:pt x="0" y="26638"/>
                    <a:pt x="3819" y="17417"/>
                    <a:pt x="10618" y="10618"/>
                  </a:cubicBezTo>
                  <a:cubicBezTo>
                    <a:pt x="17417" y="3819"/>
                    <a:pt x="26638" y="0"/>
                    <a:pt x="36253" y="0"/>
                  </a:cubicBezTo>
                  <a:close/>
                </a:path>
              </a:pathLst>
            </a:custGeom>
            <a:solidFill>
              <a:srgbClr val="FFFFFF"/>
            </a:solidFill>
          </p:spPr>
        </p:sp>
        <p:sp>
          <p:nvSpPr>
            <p:cNvPr id="14" name="TextBox 14"/>
            <p:cNvSpPr txBox="1"/>
            <p:nvPr/>
          </p:nvSpPr>
          <p:spPr>
            <a:xfrm>
              <a:off x="0" y="-47625"/>
              <a:ext cx="2868473" cy="681162"/>
            </a:xfrm>
            <a:prstGeom prst="rect">
              <a:avLst/>
            </a:prstGeom>
          </p:spPr>
          <p:txBody>
            <a:bodyPr lIns="50800" tIns="50800" rIns="50800" bIns="50800" rtlCol="0" anchor="ctr"/>
            <a:lstStyle/>
            <a:p>
              <a:pPr algn="ctr">
                <a:lnSpc>
                  <a:spcPts val="3427"/>
                </a:lnSpc>
              </a:pPr>
              <a:endParaRPr/>
            </a:p>
          </p:txBody>
        </p:sp>
      </p:grpSp>
      <p:grpSp>
        <p:nvGrpSpPr>
          <p:cNvPr id="15" name="Group 15"/>
          <p:cNvGrpSpPr/>
          <p:nvPr/>
        </p:nvGrpSpPr>
        <p:grpSpPr>
          <a:xfrm>
            <a:off x="1028700" y="2460186"/>
            <a:ext cx="15990508" cy="1577820"/>
            <a:chOff x="0" y="0"/>
            <a:chExt cx="21320677" cy="2103761"/>
          </a:xfrm>
        </p:grpSpPr>
        <p:sp>
          <p:nvSpPr>
            <p:cNvPr id="16" name="TextBox 16"/>
            <p:cNvSpPr txBox="1"/>
            <p:nvPr/>
          </p:nvSpPr>
          <p:spPr>
            <a:xfrm>
              <a:off x="8201279" y="132086"/>
              <a:ext cx="13119398" cy="1971675"/>
            </a:xfrm>
            <a:prstGeom prst="rect">
              <a:avLst/>
            </a:prstGeom>
          </p:spPr>
          <p:txBody>
            <a:bodyPr lIns="0" tIns="0" rIns="0" bIns="0" rtlCol="0" anchor="t">
              <a:spAutoFit/>
            </a:bodyPr>
            <a:lstStyle/>
            <a:p>
              <a:pPr algn="ctr">
                <a:lnSpc>
                  <a:spcPts val="2999"/>
                </a:lnSpc>
              </a:pPr>
              <a:r>
                <a:rPr lang="en-US" sz="2499">
                  <a:solidFill>
                    <a:srgbClr val="03213E"/>
                  </a:solidFill>
                  <a:latin typeface="Century Gothic Paneuropean"/>
                  <a:ea typeface="Century Gothic Paneuropean"/>
                  <a:cs typeface="Century Gothic Paneuropean"/>
                  <a:sym typeface="Century Gothic Paneuropean"/>
                </a:rPr>
                <a:t>“Citizenship of the Union is hereby established. Every person holding the nationality of a Member State shall be a citizen of the Union. Citizenship of the Union shall </a:t>
              </a:r>
              <a:r>
                <a:rPr lang="en-US" sz="2499" b="1">
                  <a:solidFill>
                    <a:srgbClr val="03213E"/>
                  </a:solidFill>
                  <a:latin typeface="Century Gothic Paneuropean Bold"/>
                  <a:ea typeface="Century Gothic Paneuropean Bold"/>
                  <a:cs typeface="Century Gothic Paneuropean Bold"/>
                  <a:sym typeface="Century Gothic Paneuropean Bold"/>
                </a:rPr>
                <a:t>complement</a:t>
              </a:r>
              <a:r>
                <a:rPr lang="en-US" sz="2499">
                  <a:solidFill>
                    <a:srgbClr val="03213E"/>
                  </a:solidFill>
                  <a:latin typeface="Century Gothic Paneuropean"/>
                  <a:ea typeface="Century Gothic Paneuropean"/>
                  <a:cs typeface="Century Gothic Paneuropean"/>
                  <a:sym typeface="Century Gothic Paneuropean"/>
                </a:rPr>
                <a:t> and </a:t>
              </a:r>
              <a:r>
                <a:rPr lang="en-US" sz="2499" b="1">
                  <a:solidFill>
                    <a:srgbClr val="03213E"/>
                  </a:solidFill>
                  <a:latin typeface="Century Gothic Paneuropean Bold"/>
                  <a:ea typeface="Century Gothic Paneuropean Bold"/>
                  <a:cs typeface="Century Gothic Paneuropean Bold"/>
                  <a:sym typeface="Century Gothic Paneuropean Bold"/>
                </a:rPr>
                <a:t>not replace</a:t>
              </a:r>
              <a:r>
                <a:rPr lang="en-US" sz="2499">
                  <a:solidFill>
                    <a:srgbClr val="03213E"/>
                  </a:solidFill>
                  <a:latin typeface="Century Gothic Paneuropean"/>
                  <a:ea typeface="Century Gothic Paneuropean"/>
                  <a:cs typeface="Century Gothic Paneuropean"/>
                  <a:sym typeface="Century Gothic Paneuropean"/>
                </a:rPr>
                <a:t> national citizenship.”</a:t>
              </a:r>
            </a:p>
          </p:txBody>
        </p:sp>
        <p:grpSp>
          <p:nvGrpSpPr>
            <p:cNvPr id="17" name="Group 17"/>
            <p:cNvGrpSpPr/>
            <p:nvPr/>
          </p:nvGrpSpPr>
          <p:grpSpPr>
            <a:xfrm>
              <a:off x="0" y="0"/>
              <a:ext cx="8313269" cy="2021305"/>
              <a:chOff x="0" y="0"/>
              <a:chExt cx="1642127" cy="399270"/>
            </a:xfrm>
          </p:grpSpPr>
          <p:sp>
            <p:nvSpPr>
              <p:cNvPr id="18" name="Freeform 18"/>
              <p:cNvSpPr/>
              <p:nvPr/>
            </p:nvSpPr>
            <p:spPr>
              <a:xfrm>
                <a:off x="0" y="0"/>
                <a:ext cx="1642127" cy="399270"/>
              </a:xfrm>
              <a:custGeom>
                <a:avLst/>
                <a:gdLst/>
                <a:ahLst/>
                <a:cxnLst/>
                <a:rect l="l" t="t" r="r" b="b"/>
                <a:pathLst>
                  <a:path w="1642127" h="399270">
                    <a:moveTo>
                      <a:pt x="63327" y="0"/>
                    </a:moveTo>
                    <a:lnTo>
                      <a:pt x="1578801" y="0"/>
                    </a:lnTo>
                    <a:cubicBezTo>
                      <a:pt x="1613775" y="0"/>
                      <a:pt x="1642127" y="28352"/>
                      <a:pt x="1642127" y="63327"/>
                    </a:cubicBezTo>
                    <a:lnTo>
                      <a:pt x="1642127" y="335944"/>
                    </a:lnTo>
                    <a:cubicBezTo>
                      <a:pt x="1642127" y="370918"/>
                      <a:pt x="1613775" y="399270"/>
                      <a:pt x="1578801" y="399270"/>
                    </a:cubicBezTo>
                    <a:lnTo>
                      <a:pt x="63327" y="399270"/>
                    </a:lnTo>
                    <a:cubicBezTo>
                      <a:pt x="28352" y="399270"/>
                      <a:pt x="0" y="370918"/>
                      <a:pt x="0" y="335944"/>
                    </a:cubicBezTo>
                    <a:lnTo>
                      <a:pt x="0" y="63327"/>
                    </a:lnTo>
                    <a:cubicBezTo>
                      <a:pt x="0" y="28352"/>
                      <a:pt x="28352" y="0"/>
                      <a:pt x="63327" y="0"/>
                    </a:cubicBezTo>
                    <a:close/>
                  </a:path>
                </a:pathLst>
              </a:custGeom>
              <a:solidFill>
                <a:srgbClr val="E4AC6A"/>
              </a:solidFill>
            </p:spPr>
          </p:sp>
          <p:sp>
            <p:nvSpPr>
              <p:cNvPr id="19" name="TextBox 19"/>
              <p:cNvSpPr txBox="1"/>
              <p:nvPr/>
            </p:nvSpPr>
            <p:spPr>
              <a:xfrm>
                <a:off x="0" y="-47625"/>
                <a:ext cx="1642127" cy="446895"/>
              </a:xfrm>
              <a:prstGeom prst="rect">
                <a:avLst/>
              </a:prstGeom>
            </p:spPr>
            <p:txBody>
              <a:bodyPr lIns="50800" tIns="50800" rIns="50800" bIns="50800" rtlCol="0" anchor="ctr"/>
              <a:lstStyle/>
              <a:p>
                <a:pPr algn="ctr">
                  <a:lnSpc>
                    <a:spcPts val="3427"/>
                  </a:lnSpc>
                </a:pPr>
                <a:endParaRPr/>
              </a:p>
            </p:txBody>
          </p:sp>
        </p:grpSp>
        <p:sp>
          <p:nvSpPr>
            <p:cNvPr id="20" name="TextBox 20"/>
            <p:cNvSpPr txBox="1"/>
            <p:nvPr/>
          </p:nvSpPr>
          <p:spPr>
            <a:xfrm>
              <a:off x="1287489" y="721727"/>
              <a:ext cx="5738291" cy="587375"/>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Article 17(1) EC</a:t>
              </a:r>
            </a:p>
          </p:txBody>
        </p:sp>
      </p:grpSp>
      <p:grpSp>
        <p:nvGrpSpPr>
          <p:cNvPr id="21" name="Group 21"/>
          <p:cNvGrpSpPr/>
          <p:nvPr/>
        </p:nvGrpSpPr>
        <p:grpSpPr>
          <a:xfrm>
            <a:off x="1009650" y="4807106"/>
            <a:ext cx="16112600" cy="2228850"/>
            <a:chOff x="0" y="0"/>
            <a:chExt cx="21483467" cy="2971800"/>
          </a:xfrm>
        </p:grpSpPr>
        <p:sp>
          <p:nvSpPr>
            <p:cNvPr id="22" name="TextBox 22"/>
            <p:cNvSpPr txBox="1"/>
            <p:nvPr/>
          </p:nvSpPr>
          <p:spPr>
            <a:xfrm>
              <a:off x="8364069" y="9525"/>
              <a:ext cx="13119398" cy="2962275"/>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•Both Argentine and Italian national. Wants to set up a dentist in Spain.</a:t>
              </a:r>
            </a:p>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•Spanish law: he is accepted as Argentine national.</a:t>
              </a:r>
            </a:p>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•ECJ: “Each state can lay down the rules and conditions on acquisition and loss of nationality. But member states cannot restrict the effects of another member states nationality.”</a:t>
              </a:r>
            </a:p>
          </p:txBody>
        </p:sp>
        <p:grpSp>
          <p:nvGrpSpPr>
            <p:cNvPr id="23" name="Group 23"/>
            <p:cNvGrpSpPr/>
            <p:nvPr/>
          </p:nvGrpSpPr>
          <p:grpSpPr>
            <a:xfrm>
              <a:off x="0" y="475248"/>
              <a:ext cx="8313269" cy="2021305"/>
              <a:chOff x="0" y="0"/>
              <a:chExt cx="1642127" cy="399270"/>
            </a:xfrm>
          </p:grpSpPr>
          <p:sp>
            <p:nvSpPr>
              <p:cNvPr id="24" name="Freeform 24"/>
              <p:cNvSpPr/>
              <p:nvPr/>
            </p:nvSpPr>
            <p:spPr>
              <a:xfrm>
                <a:off x="0" y="0"/>
                <a:ext cx="1642127" cy="399270"/>
              </a:xfrm>
              <a:custGeom>
                <a:avLst/>
                <a:gdLst/>
                <a:ahLst/>
                <a:cxnLst/>
                <a:rect l="l" t="t" r="r" b="b"/>
                <a:pathLst>
                  <a:path w="1642127" h="399270">
                    <a:moveTo>
                      <a:pt x="63327" y="0"/>
                    </a:moveTo>
                    <a:lnTo>
                      <a:pt x="1578801" y="0"/>
                    </a:lnTo>
                    <a:cubicBezTo>
                      <a:pt x="1613775" y="0"/>
                      <a:pt x="1642127" y="28352"/>
                      <a:pt x="1642127" y="63327"/>
                    </a:cubicBezTo>
                    <a:lnTo>
                      <a:pt x="1642127" y="335944"/>
                    </a:lnTo>
                    <a:cubicBezTo>
                      <a:pt x="1642127" y="370918"/>
                      <a:pt x="1613775" y="399270"/>
                      <a:pt x="1578801" y="399270"/>
                    </a:cubicBezTo>
                    <a:lnTo>
                      <a:pt x="63327" y="399270"/>
                    </a:lnTo>
                    <a:cubicBezTo>
                      <a:pt x="28352" y="399270"/>
                      <a:pt x="0" y="370918"/>
                      <a:pt x="0" y="335944"/>
                    </a:cubicBezTo>
                    <a:lnTo>
                      <a:pt x="0" y="63327"/>
                    </a:lnTo>
                    <a:cubicBezTo>
                      <a:pt x="0" y="28352"/>
                      <a:pt x="28352" y="0"/>
                      <a:pt x="63327" y="0"/>
                    </a:cubicBezTo>
                    <a:close/>
                  </a:path>
                </a:pathLst>
              </a:custGeom>
              <a:solidFill>
                <a:srgbClr val="E4AC6A"/>
              </a:solidFill>
            </p:spPr>
          </p:sp>
          <p:sp>
            <p:nvSpPr>
              <p:cNvPr id="25" name="TextBox 25"/>
              <p:cNvSpPr txBox="1"/>
              <p:nvPr/>
            </p:nvSpPr>
            <p:spPr>
              <a:xfrm>
                <a:off x="0" y="-47625"/>
                <a:ext cx="1642127" cy="446895"/>
              </a:xfrm>
              <a:prstGeom prst="rect">
                <a:avLst/>
              </a:prstGeom>
            </p:spPr>
            <p:txBody>
              <a:bodyPr lIns="50800" tIns="50800" rIns="50800" bIns="50800" rtlCol="0" anchor="ctr"/>
              <a:lstStyle/>
              <a:p>
                <a:pPr algn="ctr">
                  <a:lnSpc>
                    <a:spcPts val="3427"/>
                  </a:lnSpc>
                </a:pPr>
                <a:endParaRPr/>
              </a:p>
            </p:txBody>
          </p:sp>
        </p:grpSp>
        <p:sp>
          <p:nvSpPr>
            <p:cNvPr id="26" name="TextBox 26"/>
            <p:cNvSpPr txBox="1"/>
            <p:nvPr/>
          </p:nvSpPr>
          <p:spPr>
            <a:xfrm>
              <a:off x="1287489" y="1196975"/>
              <a:ext cx="5738291" cy="587375"/>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Michelletti Case (1992)</a:t>
              </a:r>
            </a:p>
          </p:txBody>
        </p:sp>
      </p:grpSp>
      <p:grpSp>
        <p:nvGrpSpPr>
          <p:cNvPr id="27" name="Group 27"/>
          <p:cNvGrpSpPr/>
          <p:nvPr/>
        </p:nvGrpSpPr>
        <p:grpSpPr>
          <a:xfrm>
            <a:off x="1028700" y="7619319"/>
            <a:ext cx="16093550" cy="1857375"/>
            <a:chOff x="0" y="0"/>
            <a:chExt cx="21458067" cy="2476500"/>
          </a:xfrm>
        </p:grpSpPr>
        <p:grpSp>
          <p:nvGrpSpPr>
            <p:cNvPr id="28" name="Group 28"/>
            <p:cNvGrpSpPr/>
            <p:nvPr/>
          </p:nvGrpSpPr>
          <p:grpSpPr>
            <a:xfrm>
              <a:off x="0" y="65406"/>
              <a:ext cx="8313269" cy="2021305"/>
              <a:chOff x="0" y="0"/>
              <a:chExt cx="1642127" cy="399270"/>
            </a:xfrm>
          </p:grpSpPr>
          <p:sp>
            <p:nvSpPr>
              <p:cNvPr id="29" name="Freeform 29"/>
              <p:cNvSpPr/>
              <p:nvPr/>
            </p:nvSpPr>
            <p:spPr>
              <a:xfrm>
                <a:off x="0" y="0"/>
                <a:ext cx="1642127" cy="399270"/>
              </a:xfrm>
              <a:custGeom>
                <a:avLst/>
                <a:gdLst/>
                <a:ahLst/>
                <a:cxnLst/>
                <a:rect l="l" t="t" r="r" b="b"/>
                <a:pathLst>
                  <a:path w="1642127" h="399270">
                    <a:moveTo>
                      <a:pt x="63327" y="0"/>
                    </a:moveTo>
                    <a:lnTo>
                      <a:pt x="1578801" y="0"/>
                    </a:lnTo>
                    <a:cubicBezTo>
                      <a:pt x="1613775" y="0"/>
                      <a:pt x="1642127" y="28352"/>
                      <a:pt x="1642127" y="63327"/>
                    </a:cubicBezTo>
                    <a:lnTo>
                      <a:pt x="1642127" y="335944"/>
                    </a:lnTo>
                    <a:cubicBezTo>
                      <a:pt x="1642127" y="370918"/>
                      <a:pt x="1613775" y="399270"/>
                      <a:pt x="1578801" y="399270"/>
                    </a:cubicBezTo>
                    <a:lnTo>
                      <a:pt x="63327" y="399270"/>
                    </a:lnTo>
                    <a:cubicBezTo>
                      <a:pt x="28352" y="399270"/>
                      <a:pt x="0" y="370918"/>
                      <a:pt x="0" y="335944"/>
                    </a:cubicBezTo>
                    <a:lnTo>
                      <a:pt x="0" y="63327"/>
                    </a:lnTo>
                    <a:cubicBezTo>
                      <a:pt x="0" y="28352"/>
                      <a:pt x="28352" y="0"/>
                      <a:pt x="63327" y="0"/>
                    </a:cubicBezTo>
                    <a:close/>
                  </a:path>
                </a:pathLst>
              </a:custGeom>
              <a:solidFill>
                <a:srgbClr val="E4AC6A"/>
              </a:solidFill>
            </p:spPr>
          </p:sp>
          <p:sp>
            <p:nvSpPr>
              <p:cNvPr id="30" name="TextBox 30"/>
              <p:cNvSpPr txBox="1"/>
              <p:nvPr/>
            </p:nvSpPr>
            <p:spPr>
              <a:xfrm>
                <a:off x="0" y="-47625"/>
                <a:ext cx="1642127" cy="446895"/>
              </a:xfrm>
              <a:prstGeom prst="rect">
                <a:avLst/>
              </a:prstGeom>
            </p:spPr>
            <p:txBody>
              <a:bodyPr lIns="50800" tIns="50800" rIns="50800" bIns="50800" rtlCol="0" anchor="ctr"/>
              <a:lstStyle/>
              <a:p>
                <a:pPr algn="ctr">
                  <a:lnSpc>
                    <a:spcPts val="3427"/>
                  </a:lnSpc>
                </a:pPr>
                <a:endParaRPr/>
              </a:p>
            </p:txBody>
          </p:sp>
        </p:grpSp>
        <p:sp>
          <p:nvSpPr>
            <p:cNvPr id="31" name="TextBox 31"/>
            <p:cNvSpPr txBox="1"/>
            <p:nvPr/>
          </p:nvSpPr>
          <p:spPr>
            <a:xfrm>
              <a:off x="529490" y="787134"/>
              <a:ext cx="7254289" cy="587375"/>
            </a:xfrm>
            <a:prstGeom prst="rect">
              <a:avLst/>
            </a:prstGeom>
          </p:spPr>
          <p:txBody>
            <a:bodyPr lIns="0" tIns="0" rIns="0" bIns="0" rtlCol="0" anchor="t">
              <a:spAutoFit/>
            </a:bodyPr>
            <a:lstStyle/>
            <a:p>
              <a:pPr algn="ctr">
                <a:lnSpc>
                  <a:spcPts val="3599"/>
                </a:lnSpc>
              </a:pPr>
              <a:r>
                <a:rPr lang="en-US" sz="2999" b="1">
                  <a:solidFill>
                    <a:srgbClr val="FFFFFF"/>
                  </a:solidFill>
                  <a:latin typeface="Century Gothic Paneuropean Bold"/>
                  <a:ea typeface="Century Gothic Paneuropean Bold"/>
                  <a:cs typeface="Century Gothic Paneuropean Bold"/>
                  <a:sym typeface="Century Gothic Paneuropean Bold"/>
                </a:rPr>
                <a:t>Kaur Case (2001)</a:t>
              </a:r>
            </a:p>
          </p:txBody>
        </p:sp>
        <p:sp>
          <p:nvSpPr>
            <p:cNvPr id="32" name="TextBox 32"/>
            <p:cNvSpPr txBox="1"/>
            <p:nvPr/>
          </p:nvSpPr>
          <p:spPr>
            <a:xfrm>
              <a:off x="8338669" y="9525"/>
              <a:ext cx="13119398" cy="2466975"/>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•British citizen born in Kenya was denied to reside in the UK.</a:t>
              </a:r>
            </a:p>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•After becoming a member, the UK made a declaration on who cannot benefit from this rights, Ms. Kaur was on that list.  </a:t>
              </a:r>
            </a:p>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•ECJ: “the UK did not deprive her from a right, the rights were not in the first place born.”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grpSp>
        <p:nvGrpSpPr>
          <p:cNvPr id="2" name="Group 2"/>
          <p:cNvGrpSpPr/>
          <p:nvPr/>
        </p:nvGrpSpPr>
        <p:grpSpPr>
          <a:xfrm>
            <a:off x="-734887" y="1028700"/>
            <a:ext cx="3527175" cy="35271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82443" y="1963368"/>
            <a:ext cx="13055039" cy="6535464"/>
            <a:chOff x="0" y="0"/>
            <a:chExt cx="3438364" cy="1721274"/>
          </a:xfrm>
        </p:grpSpPr>
        <p:sp>
          <p:nvSpPr>
            <p:cNvPr id="6" name="Freeform 6"/>
            <p:cNvSpPr/>
            <p:nvPr/>
          </p:nvSpPr>
          <p:spPr>
            <a:xfrm>
              <a:off x="0" y="0"/>
              <a:ext cx="3438364" cy="1721274"/>
            </a:xfrm>
            <a:custGeom>
              <a:avLst/>
              <a:gdLst/>
              <a:ahLst/>
              <a:cxnLst/>
              <a:rect l="l" t="t" r="r" b="b"/>
              <a:pathLst>
                <a:path w="3438364" h="1721274">
                  <a:moveTo>
                    <a:pt x="30244" y="0"/>
                  </a:moveTo>
                  <a:lnTo>
                    <a:pt x="3408120" y="0"/>
                  </a:lnTo>
                  <a:cubicBezTo>
                    <a:pt x="3416141" y="0"/>
                    <a:pt x="3423834" y="3186"/>
                    <a:pt x="3429506" y="8858"/>
                  </a:cubicBezTo>
                  <a:cubicBezTo>
                    <a:pt x="3435178" y="14530"/>
                    <a:pt x="3438364" y="22223"/>
                    <a:pt x="3438364" y="30244"/>
                  </a:cubicBezTo>
                  <a:lnTo>
                    <a:pt x="3438364" y="1691030"/>
                  </a:lnTo>
                  <a:cubicBezTo>
                    <a:pt x="3438364" y="1707734"/>
                    <a:pt x="3424824" y="1721274"/>
                    <a:pt x="3408120" y="1721274"/>
                  </a:cubicBezTo>
                  <a:lnTo>
                    <a:pt x="30244" y="1721274"/>
                  </a:lnTo>
                  <a:cubicBezTo>
                    <a:pt x="13541" y="1721274"/>
                    <a:pt x="0" y="1707734"/>
                    <a:pt x="0" y="1691030"/>
                  </a:cubicBezTo>
                  <a:lnTo>
                    <a:pt x="0" y="30244"/>
                  </a:lnTo>
                  <a:cubicBezTo>
                    <a:pt x="0" y="13541"/>
                    <a:pt x="13541" y="0"/>
                    <a:pt x="30244" y="0"/>
                  </a:cubicBezTo>
                  <a:close/>
                </a:path>
              </a:pathLst>
            </a:custGeom>
            <a:solidFill>
              <a:srgbClr val="E4AC6A"/>
            </a:solidFill>
          </p:spPr>
        </p:sp>
        <p:sp>
          <p:nvSpPr>
            <p:cNvPr id="7" name="TextBox 7"/>
            <p:cNvSpPr txBox="1"/>
            <p:nvPr/>
          </p:nvSpPr>
          <p:spPr>
            <a:xfrm>
              <a:off x="0" y="-47625"/>
              <a:ext cx="3438364" cy="1768899"/>
            </a:xfrm>
            <a:prstGeom prst="rect">
              <a:avLst/>
            </a:prstGeom>
          </p:spPr>
          <p:txBody>
            <a:bodyPr lIns="50800" tIns="50800" rIns="50800" bIns="50800" rtlCol="0" anchor="ctr"/>
            <a:lstStyle/>
            <a:p>
              <a:pPr algn="ctr">
                <a:lnSpc>
                  <a:spcPts val="3427"/>
                </a:lnSpc>
              </a:pPr>
              <a:endParaRPr/>
            </a:p>
          </p:txBody>
        </p:sp>
      </p:grpSp>
      <p:sp>
        <p:nvSpPr>
          <p:cNvPr id="8" name="TextBox 8"/>
          <p:cNvSpPr txBox="1"/>
          <p:nvPr/>
        </p:nvSpPr>
        <p:spPr>
          <a:xfrm>
            <a:off x="636502" y="1891786"/>
            <a:ext cx="5475992" cy="2910040"/>
          </a:xfrm>
          <a:prstGeom prst="rect">
            <a:avLst/>
          </a:prstGeom>
        </p:spPr>
        <p:txBody>
          <a:bodyPr lIns="0" tIns="0" rIns="0" bIns="0" rtlCol="0" anchor="t">
            <a:spAutoFit/>
          </a:bodyPr>
          <a:lstStyle/>
          <a:p>
            <a:pPr algn="l">
              <a:lnSpc>
                <a:spcPts val="7579"/>
              </a:lnSpc>
            </a:pPr>
            <a:r>
              <a:rPr lang="en-US" sz="7579" b="1">
                <a:solidFill>
                  <a:srgbClr val="FFFFFF"/>
                </a:solidFill>
                <a:latin typeface="Century Gothic Paneuropean Bold"/>
                <a:ea typeface="Century Gothic Paneuropean Bold"/>
                <a:cs typeface="Century Gothic Paneuropean Bold"/>
                <a:sym typeface="Century Gothic Paneuropean Bold"/>
              </a:rPr>
              <a:t>RIGHTS OF EUROPEANCITIZENS</a:t>
            </a:r>
          </a:p>
        </p:txBody>
      </p:sp>
      <p:sp>
        <p:nvSpPr>
          <p:cNvPr id="9" name="TextBox 9"/>
          <p:cNvSpPr txBox="1"/>
          <p:nvPr/>
        </p:nvSpPr>
        <p:spPr>
          <a:xfrm>
            <a:off x="5970538" y="2011122"/>
            <a:ext cx="12035366" cy="6240145"/>
          </a:xfrm>
          <a:prstGeom prst="rect">
            <a:avLst/>
          </a:prstGeom>
        </p:spPr>
        <p:txBody>
          <a:bodyPr lIns="0" tIns="0" rIns="0" bIns="0" rtlCol="0" anchor="t">
            <a:spAutoFit/>
          </a:bodyPr>
          <a:lstStyle/>
          <a:p>
            <a:pPr algn="l">
              <a:lnSpc>
                <a:spcPts val="3079"/>
              </a:lnSpc>
            </a:pPr>
            <a:r>
              <a:rPr lang="en-US" sz="2199" b="1">
                <a:solidFill>
                  <a:srgbClr val="03213E"/>
                </a:solidFill>
                <a:latin typeface="Century Gothic Paneuropean Bold"/>
                <a:ea typeface="Century Gothic Paneuropean Bold"/>
                <a:cs typeface="Century Gothic Paneuropean Bold"/>
                <a:sym typeface="Century Gothic Paneuropean Bold"/>
              </a:rPr>
              <a:t>Citizens of the Union shall enjoy the rights and be subject to the duties provided for in the Treaties. They shall have, inter alia:</a:t>
            </a:r>
          </a:p>
          <a:p>
            <a:pPr algn="l">
              <a:lnSpc>
                <a:spcPts val="3079"/>
              </a:lnSpc>
            </a:pPr>
            <a:r>
              <a:rPr lang="en-US" sz="2199" b="1">
                <a:solidFill>
                  <a:srgbClr val="03213E"/>
                </a:solidFill>
                <a:latin typeface="Century Gothic Paneuropean Bold"/>
                <a:ea typeface="Century Gothic Paneuropean Bold"/>
                <a:cs typeface="Century Gothic Paneuropean Bold"/>
                <a:sym typeface="Century Gothic Paneuropean Bold"/>
              </a:rPr>
              <a:t>(a) the right to move and reside freely within the territory of the Member States;</a:t>
            </a:r>
          </a:p>
          <a:p>
            <a:pPr algn="l">
              <a:lnSpc>
                <a:spcPts val="3079"/>
              </a:lnSpc>
            </a:pPr>
            <a:r>
              <a:rPr lang="en-US" sz="2199" b="1">
                <a:solidFill>
                  <a:srgbClr val="03213E"/>
                </a:solidFill>
                <a:latin typeface="Century Gothic Paneuropean Bold"/>
                <a:ea typeface="Century Gothic Paneuropean Bold"/>
                <a:cs typeface="Century Gothic Paneuropean Bold"/>
                <a:sym typeface="Century Gothic Paneuropean Bold"/>
              </a:rPr>
              <a:t>(b) the right to vote and to stand as candidates in elections to the European Parliament and in municipal elections in their Member State of residence, under the same conditions as nationals of that State;</a:t>
            </a:r>
          </a:p>
          <a:p>
            <a:pPr algn="l">
              <a:lnSpc>
                <a:spcPts val="3079"/>
              </a:lnSpc>
            </a:pPr>
            <a:r>
              <a:rPr lang="en-US" sz="2199" b="1">
                <a:solidFill>
                  <a:srgbClr val="03213E"/>
                </a:solidFill>
                <a:latin typeface="Century Gothic Paneuropean Bold"/>
                <a:ea typeface="Century Gothic Paneuropean Bold"/>
                <a:cs typeface="Century Gothic Paneuropean Bold"/>
                <a:sym typeface="Century Gothic Paneuropean Bold"/>
              </a:rPr>
              <a:t>(c) the right to enjoy, in the territory of a third country in which the Member State of which they are nationals is not represented, the protection of the diplomatic and consular authorities of any Member State on the same conditions as the nationals of that State;</a:t>
            </a:r>
          </a:p>
          <a:p>
            <a:pPr algn="l">
              <a:lnSpc>
                <a:spcPts val="3079"/>
              </a:lnSpc>
            </a:pPr>
            <a:r>
              <a:rPr lang="en-US" sz="2199" b="1">
                <a:solidFill>
                  <a:srgbClr val="03213E"/>
                </a:solidFill>
                <a:latin typeface="Century Gothic Paneuropean Bold"/>
                <a:ea typeface="Century Gothic Paneuropean Bold"/>
                <a:cs typeface="Century Gothic Paneuropean Bold"/>
                <a:sym typeface="Century Gothic Paneuropean Bold"/>
              </a:rPr>
              <a:t>(d) the right to petition the European Parliament, to apply to the European Ombudsman, and to address the institutions and advisory bodies of the Union in any of the Treaty languages and to obtain a reply in the same language.</a:t>
            </a:r>
          </a:p>
          <a:p>
            <a:pPr algn="l">
              <a:lnSpc>
                <a:spcPts val="3079"/>
              </a:lnSpc>
            </a:pPr>
            <a:endParaRPr lang="en-US" sz="2199" b="1">
              <a:solidFill>
                <a:srgbClr val="03213E"/>
              </a:solidFill>
              <a:latin typeface="Century Gothic Paneuropean Bold"/>
              <a:ea typeface="Century Gothic Paneuropean Bold"/>
              <a:cs typeface="Century Gothic Paneuropean Bold"/>
              <a:sym typeface="Century Gothic Paneuropean Bold"/>
            </a:endParaRPr>
          </a:p>
          <a:p>
            <a:pPr algn="l">
              <a:lnSpc>
                <a:spcPts val="3079"/>
              </a:lnSpc>
            </a:pPr>
            <a:r>
              <a:rPr lang="en-US" sz="2199" b="1">
                <a:solidFill>
                  <a:srgbClr val="03213E"/>
                </a:solidFill>
                <a:latin typeface="Century Gothic Paneuropean Bold"/>
                <a:ea typeface="Century Gothic Paneuropean Bold"/>
                <a:cs typeface="Century Gothic Paneuropean Bold"/>
                <a:sym typeface="Century Gothic Paneuropean Bold"/>
              </a:rPr>
              <a:t>These rights shall be exercised in accordance with the conditions and limits defined by the Treaties and by the measures adopted there under.</a:t>
            </a:r>
          </a:p>
        </p:txBody>
      </p:sp>
      <p:sp>
        <p:nvSpPr>
          <p:cNvPr id="10" name="Freeform 10"/>
          <p:cNvSpPr/>
          <p:nvPr/>
        </p:nvSpPr>
        <p:spPr>
          <a:xfrm>
            <a:off x="636502" y="4801826"/>
            <a:ext cx="4833596" cy="4941409"/>
          </a:xfrm>
          <a:custGeom>
            <a:avLst/>
            <a:gdLst/>
            <a:ahLst/>
            <a:cxnLst/>
            <a:rect l="l" t="t" r="r" b="b"/>
            <a:pathLst>
              <a:path w="4833596" h="4941409">
                <a:moveTo>
                  <a:pt x="0" y="0"/>
                </a:moveTo>
                <a:lnTo>
                  <a:pt x="4833596" y="0"/>
                </a:lnTo>
                <a:lnTo>
                  <a:pt x="4833596" y="4941408"/>
                </a:lnTo>
                <a:lnTo>
                  <a:pt x="0" y="4941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6685148" y="1114425"/>
            <a:ext cx="5741829" cy="669925"/>
          </a:xfrm>
          <a:prstGeom prst="rect">
            <a:avLst/>
          </a:prstGeom>
        </p:spPr>
        <p:txBody>
          <a:bodyPr lIns="0" tIns="0" rIns="0" bIns="0" rtlCol="0" anchor="t">
            <a:spAutoFit/>
          </a:bodyPr>
          <a:lstStyle/>
          <a:p>
            <a:pPr algn="just">
              <a:lnSpc>
                <a:spcPts val="5000"/>
              </a:lnSpc>
            </a:pPr>
            <a:r>
              <a:rPr lang="en-US" sz="5000" b="1">
                <a:solidFill>
                  <a:srgbClr val="E4AC6A"/>
                </a:solidFill>
                <a:latin typeface="Zilla Slab Bold"/>
                <a:ea typeface="Zilla Slab Bold"/>
                <a:cs typeface="Zilla Slab Bold"/>
                <a:sym typeface="Zilla Slab Bold"/>
              </a:rPr>
              <a:t>TFEU Article 20.2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27446" y="2085571"/>
            <a:ext cx="5263709" cy="526370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915493" y="3680361"/>
            <a:ext cx="6488443" cy="3668919"/>
          </a:xfrm>
          <a:custGeom>
            <a:avLst/>
            <a:gdLst/>
            <a:ahLst/>
            <a:cxnLst/>
            <a:rect l="l" t="t" r="r" b="b"/>
            <a:pathLst>
              <a:path w="6488443" h="3668919">
                <a:moveTo>
                  <a:pt x="0" y="0"/>
                </a:moveTo>
                <a:lnTo>
                  <a:pt x="6488443" y="0"/>
                </a:lnTo>
                <a:lnTo>
                  <a:pt x="6488443" y="3668919"/>
                </a:lnTo>
                <a:lnTo>
                  <a:pt x="0" y="36689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34553" y="833391"/>
            <a:ext cx="8556561" cy="2120900"/>
          </a:xfrm>
          <a:prstGeom prst="rect">
            <a:avLst/>
          </a:prstGeom>
        </p:spPr>
        <p:txBody>
          <a:bodyPr lIns="0" tIns="0" rIns="0" bIns="0" rtlCol="0" anchor="t">
            <a:spAutoFit/>
          </a:bodyPr>
          <a:lstStyle/>
          <a:p>
            <a:pPr algn="l">
              <a:lnSpc>
                <a:spcPts val="5499"/>
              </a:lnSpc>
            </a:pPr>
            <a:r>
              <a:rPr lang="en-US" sz="5499" b="1">
                <a:solidFill>
                  <a:srgbClr val="03213E"/>
                </a:solidFill>
                <a:latin typeface="Zilla Slab Bold"/>
                <a:ea typeface="Zilla Slab Bold"/>
                <a:cs typeface="Zilla Slab Bold"/>
                <a:sym typeface="Zilla Slab Bold"/>
              </a:rPr>
              <a:t>FREE MOVEMENT </a:t>
            </a:r>
          </a:p>
          <a:p>
            <a:pPr algn="l">
              <a:lnSpc>
                <a:spcPts val="5499"/>
              </a:lnSpc>
            </a:pPr>
            <a:r>
              <a:rPr lang="en-US" sz="5499" b="1">
                <a:solidFill>
                  <a:srgbClr val="03213E"/>
                </a:solidFill>
                <a:latin typeface="Zilla Slab Bold"/>
                <a:ea typeface="Zilla Slab Bold"/>
                <a:cs typeface="Zilla Slab Bold"/>
                <a:sym typeface="Zilla Slab Bold"/>
              </a:rPr>
              <a:t>AND </a:t>
            </a:r>
          </a:p>
          <a:p>
            <a:pPr algn="l">
              <a:lnSpc>
                <a:spcPts val="5499"/>
              </a:lnSpc>
            </a:pPr>
            <a:r>
              <a:rPr lang="en-US" sz="5499" b="1">
                <a:solidFill>
                  <a:srgbClr val="03213E"/>
                </a:solidFill>
                <a:latin typeface="Zilla Slab Bold"/>
                <a:ea typeface="Zilla Slab Bold"/>
                <a:cs typeface="Zilla Slab Bold"/>
                <a:sym typeface="Zilla Slab Bold"/>
              </a:rPr>
              <a:t>THE RIGHT TO RESIDE</a:t>
            </a:r>
          </a:p>
        </p:txBody>
      </p:sp>
      <p:grpSp>
        <p:nvGrpSpPr>
          <p:cNvPr id="7" name="Group 7"/>
          <p:cNvGrpSpPr/>
          <p:nvPr/>
        </p:nvGrpSpPr>
        <p:grpSpPr>
          <a:xfrm>
            <a:off x="0" y="3478165"/>
            <a:ext cx="6796930" cy="1239260"/>
            <a:chOff x="0" y="0"/>
            <a:chExt cx="9062573" cy="1652347"/>
          </a:xfrm>
        </p:grpSpPr>
        <p:grpSp>
          <p:nvGrpSpPr>
            <p:cNvPr id="8" name="Group 8"/>
            <p:cNvGrpSpPr/>
            <p:nvPr/>
          </p:nvGrpSpPr>
          <p:grpSpPr>
            <a:xfrm>
              <a:off x="0" y="0"/>
              <a:ext cx="9062573" cy="1652347"/>
              <a:chOff x="0" y="0"/>
              <a:chExt cx="2228968" cy="406400"/>
            </a:xfrm>
          </p:grpSpPr>
          <p:sp>
            <p:nvSpPr>
              <p:cNvPr id="9" name="Freeform 9"/>
              <p:cNvSpPr/>
              <p:nvPr/>
            </p:nvSpPr>
            <p:spPr>
              <a:xfrm>
                <a:off x="0" y="0"/>
                <a:ext cx="2228969" cy="406400"/>
              </a:xfrm>
              <a:custGeom>
                <a:avLst/>
                <a:gdLst/>
                <a:ahLst/>
                <a:cxnLst/>
                <a:rect l="l" t="t" r="r" b="b"/>
                <a:pathLst>
                  <a:path w="2228969" h="406400">
                    <a:moveTo>
                      <a:pt x="2025769" y="0"/>
                    </a:moveTo>
                    <a:lnTo>
                      <a:pt x="0" y="0"/>
                    </a:lnTo>
                    <a:lnTo>
                      <a:pt x="0" y="406400"/>
                    </a:lnTo>
                    <a:lnTo>
                      <a:pt x="2025769" y="406400"/>
                    </a:lnTo>
                    <a:lnTo>
                      <a:pt x="2228969" y="203200"/>
                    </a:lnTo>
                    <a:lnTo>
                      <a:pt x="2025769" y="0"/>
                    </a:lnTo>
                    <a:close/>
                  </a:path>
                </a:pathLst>
              </a:custGeom>
              <a:solidFill>
                <a:srgbClr val="03213E"/>
              </a:solidFill>
            </p:spPr>
          </p:sp>
          <p:sp>
            <p:nvSpPr>
              <p:cNvPr id="10" name="TextBox 10"/>
              <p:cNvSpPr txBox="1"/>
              <p:nvPr/>
            </p:nvSpPr>
            <p:spPr>
              <a:xfrm>
                <a:off x="0" y="-47625"/>
                <a:ext cx="2114668" cy="454025"/>
              </a:xfrm>
              <a:prstGeom prst="rect">
                <a:avLst/>
              </a:prstGeom>
            </p:spPr>
            <p:txBody>
              <a:bodyPr lIns="50800" tIns="50800" rIns="50800" bIns="50800" rtlCol="0" anchor="ctr"/>
              <a:lstStyle/>
              <a:p>
                <a:pPr algn="ctr">
                  <a:lnSpc>
                    <a:spcPts val="3427"/>
                  </a:lnSpc>
                </a:pPr>
                <a:endParaRPr/>
              </a:p>
            </p:txBody>
          </p:sp>
        </p:grpSp>
        <p:sp>
          <p:nvSpPr>
            <p:cNvPr id="11" name="TextBox 11"/>
            <p:cNvSpPr txBox="1"/>
            <p:nvPr/>
          </p:nvSpPr>
          <p:spPr>
            <a:xfrm>
              <a:off x="568991" y="395008"/>
              <a:ext cx="6088949" cy="795656"/>
            </a:xfrm>
            <a:prstGeom prst="rect">
              <a:avLst/>
            </a:prstGeom>
          </p:spPr>
          <p:txBody>
            <a:bodyPr lIns="0" tIns="0" rIns="0" bIns="0" rtlCol="0" anchor="t">
              <a:spAutoFit/>
            </a:bodyPr>
            <a:lstStyle/>
            <a:p>
              <a:pPr algn="l">
                <a:lnSpc>
                  <a:spcPts val="5039"/>
                </a:lnSpc>
              </a:pPr>
              <a:r>
                <a:rPr lang="en-US" sz="3599" b="1">
                  <a:solidFill>
                    <a:srgbClr val="FFFFFF"/>
                  </a:solidFill>
                  <a:latin typeface="Century Gothic Paneuropean Bold"/>
                  <a:ea typeface="Century Gothic Paneuropean Bold"/>
                  <a:cs typeface="Century Gothic Paneuropean Bold"/>
                  <a:sym typeface="Century Gothic Paneuropean Bold"/>
                </a:rPr>
                <a:t>TFEU Article 21(1)</a:t>
              </a:r>
            </a:p>
          </p:txBody>
        </p:sp>
      </p:grpSp>
      <p:grpSp>
        <p:nvGrpSpPr>
          <p:cNvPr id="12" name="Group 12"/>
          <p:cNvGrpSpPr/>
          <p:nvPr/>
        </p:nvGrpSpPr>
        <p:grpSpPr>
          <a:xfrm>
            <a:off x="0" y="4992817"/>
            <a:ext cx="10484092" cy="2183361"/>
            <a:chOff x="0" y="0"/>
            <a:chExt cx="13978790" cy="2911148"/>
          </a:xfrm>
        </p:grpSpPr>
        <p:grpSp>
          <p:nvGrpSpPr>
            <p:cNvPr id="13" name="Group 13"/>
            <p:cNvGrpSpPr/>
            <p:nvPr/>
          </p:nvGrpSpPr>
          <p:grpSpPr>
            <a:xfrm>
              <a:off x="0" y="0"/>
              <a:ext cx="13978790" cy="2911148"/>
              <a:chOff x="0" y="0"/>
              <a:chExt cx="3438127" cy="716006"/>
            </a:xfrm>
          </p:grpSpPr>
          <p:sp>
            <p:nvSpPr>
              <p:cNvPr id="14" name="Freeform 14"/>
              <p:cNvSpPr/>
              <p:nvPr/>
            </p:nvSpPr>
            <p:spPr>
              <a:xfrm>
                <a:off x="0" y="0"/>
                <a:ext cx="3438127" cy="716006"/>
              </a:xfrm>
              <a:custGeom>
                <a:avLst/>
                <a:gdLst/>
                <a:ahLst/>
                <a:cxnLst/>
                <a:rect l="l" t="t" r="r" b="b"/>
                <a:pathLst>
                  <a:path w="3438127" h="716006">
                    <a:moveTo>
                      <a:pt x="3234927" y="0"/>
                    </a:moveTo>
                    <a:lnTo>
                      <a:pt x="0" y="0"/>
                    </a:lnTo>
                    <a:lnTo>
                      <a:pt x="0" y="716006"/>
                    </a:lnTo>
                    <a:lnTo>
                      <a:pt x="3234927" y="716006"/>
                    </a:lnTo>
                    <a:lnTo>
                      <a:pt x="3438127" y="358003"/>
                    </a:lnTo>
                    <a:lnTo>
                      <a:pt x="3234927" y="0"/>
                    </a:lnTo>
                    <a:close/>
                  </a:path>
                </a:pathLst>
              </a:custGeom>
              <a:solidFill>
                <a:srgbClr val="03213E"/>
              </a:solidFill>
            </p:spPr>
          </p:sp>
          <p:sp>
            <p:nvSpPr>
              <p:cNvPr id="15" name="TextBox 15"/>
              <p:cNvSpPr txBox="1"/>
              <p:nvPr/>
            </p:nvSpPr>
            <p:spPr>
              <a:xfrm>
                <a:off x="0" y="-47625"/>
                <a:ext cx="3323827" cy="763631"/>
              </a:xfrm>
              <a:prstGeom prst="rect">
                <a:avLst/>
              </a:prstGeom>
            </p:spPr>
            <p:txBody>
              <a:bodyPr lIns="50800" tIns="50800" rIns="50800" bIns="50800" rtlCol="0" anchor="ctr"/>
              <a:lstStyle/>
              <a:p>
                <a:pPr algn="ctr">
                  <a:lnSpc>
                    <a:spcPts val="3427"/>
                  </a:lnSpc>
                </a:pPr>
                <a:endParaRPr/>
              </a:p>
            </p:txBody>
          </p:sp>
        </p:grpSp>
        <p:sp>
          <p:nvSpPr>
            <p:cNvPr id="16" name="TextBox 16"/>
            <p:cNvSpPr txBox="1"/>
            <p:nvPr/>
          </p:nvSpPr>
          <p:spPr>
            <a:xfrm>
              <a:off x="568991" y="291407"/>
              <a:ext cx="12840808" cy="2290233"/>
            </a:xfrm>
            <a:prstGeom prst="rect">
              <a:avLst/>
            </a:prstGeom>
          </p:spPr>
          <p:txBody>
            <a:bodyPr lIns="0" tIns="0" rIns="0" bIns="0" rtlCol="0" anchor="t">
              <a:spAutoFit/>
            </a:bodyPr>
            <a:lstStyle/>
            <a:p>
              <a:pPr algn="l">
                <a:lnSpc>
                  <a:spcPts val="3499"/>
                </a:lnSpc>
              </a:pPr>
              <a:r>
                <a:rPr lang="en-US" sz="2499" b="1">
                  <a:solidFill>
                    <a:srgbClr val="FFFFFF"/>
                  </a:solidFill>
                  <a:latin typeface="Century Gothic Paneuropean Bold"/>
                  <a:ea typeface="Century Gothic Paneuropean Bold"/>
                  <a:cs typeface="Century Gothic Paneuropean Bold"/>
                  <a:sym typeface="Century Gothic Paneuropean Bold"/>
                </a:rPr>
                <a:t>Every citizen of the Union shall have the right to move and reside freely within the territory of the Member States, subject to the limitations and conditions laid down in the Treaties and by the measures adopted to give them effect.</a:t>
              </a:r>
            </a:p>
          </p:txBody>
        </p:sp>
      </p:grpSp>
      <p:grpSp>
        <p:nvGrpSpPr>
          <p:cNvPr id="17" name="Group 17"/>
          <p:cNvGrpSpPr/>
          <p:nvPr/>
        </p:nvGrpSpPr>
        <p:grpSpPr>
          <a:xfrm>
            <a:off x="0" y="7507865"/>
            <a:ext cx="12022053" cy="2021125"/>
            <a:chOff x="0" y="0"/>
            <a:chExt cx="16029404" cy="2694833"/>
          </a:xfrm>
        </p:grpSpPr>
        <p:grpSp>
          <p:nvGrpSpPr>
            <p:cNvPr id="18" name="Group 18"/>
            <p:cNvGrpSpPr/>
            <p:nvPr/>
          </p:nvGrpSpPr>
          <p:grpSpPr>
            <a:xfrm>
              <a:off x="0" y="0"/>
              <a:ext cx="16029404" cy="2694833"/>
              <a:chOff x="0" y="0"/>
              <a:chExt cx="3942482" cy="662803"/>
            </a:xfrm>
          </p:grpSpPr>
          <p:sp>
            <p:nvSpPr>
              <p:cNvPr id="19" name="Freeform 19"/>
              <p:cNvSpPr/>
              <p:nvPr/>
            </p:nvSpPr>
            <p:spPr>
              <a:xfrm>
                <a:off x="0" y="0"/>
                <a:ext cx="3942482" cy="662803"/>
              </a:xfrm>
              <a:custGeom>
                <a:avLst/>
                <a:gdLst/>
                <a:ahLst/>
                <a:cxnLst/>
                <a:rect l="l" t="t" r="r" b="b"/>
                <a:pathLst>
                  <a:path w="3942482" h="662803">
                    <a:moveTo>
                      <a:pt x="3739282" y="0"/>
                    </a:moveTo>
                    <a:lnTo>
                      <a:pt x="0" y="0"/>
                    </a:lnTo>
                    <a:lnTo>
                      <a:pt x="0" y="662803"/>
                    </a:lnTo>
                    <a:lnTo>
                      <a:pt x="3739282" y="662803"/>
                    </a:lnTo>
                    <a:lnTo>
                      <a:pt x="3942482" y="331401"/>
                    </a:lnTo>
                    <a:lnTo>
                      <a:pt x="3739282" y="0"/>
                    </a:lnTo>
                    <a:close/>
                  </a:path>
                </a:pathLst>
              </a:custGeom>
              <a:solidFill>
                <a:srgbClr val="03213E"/>
              </a:solidFill>
            </p:spPr>
          </p:sp>
          <p:sp>
            <p:nvSpPr>
              <p:cNvPr id="20" name="TextBox 20"/>
              <p:cNvSpPr txBox="1"/>
              <p:nvPr/>
            </p:nvSpPr>
            <p:spPr>
              <a:xfrm>
                <a:off x="0" y="-47625"/>
                <a:ext cx="3828182" cy="710428"/>
              </a:xfrm>
              <a:prstGeom prst="rect">
                <a:avLst/>
              </a:prstGeom>
            </p:spPr>
            <p:txBody>
              <a:bodyPr lIns="50800" tIns="50800" rIns="50800" bIns="50800" rtlCol="0" anchor="ctr"/>
              <a:lstStyle/>
              <a:p>
                <a:pPr algn="ctr">
                  <a:lnSpc>
                    <a:spcPts val="3427"/>
                  </a:lnSpc>
                </a:pPr>
                <a:endParaRPr/>
              </a:p>
            </p:txBody>
          </p:sp>
        </p:grpSp>
        <p:sp>
          <p:nvSpPr>
            <p:cNvPr id="21" name="TextBox 21"/>
            <p:cNvSpPr txBox="1"/>
            <p:nvPr/>
          </p:nvSpPr>
          <p:spPr>
            <a:xfrm>
              <a:off x="568991" y="302841"/>
              <a:ext cx="13666384" cy="644526"/>
            </a:xfrm>
            <a:prstGeom prst="rect">
              <a:avLst/>
            </a:prstGeom>
          </p:spPr>
          <p:txBody>
            <a:bodyPr lIns="0" tIns="0" rIns="0" bIns="0" rtlCol="0" anchor="t">
              <a:spAutoFit/>
            </a:bodyPr>
            <a:lstStyle/>
            <a:p>
              <a:pPr algn="l">
                <a:lnSpc>
                  <a:spcPts val="4199"/>
                </a:lnSpc>
              </a:pPr>
              <a:r>
                <a:rPr lang="en-US" sz="2999" b="1">
                  <a:solidFill>
                    <a:srgbClr val="FFFFFF"/>
                  </a:solidFill>
                  <a:latin typeface="Century Gothic Paneuropean Bold"/>
                  <a:ea typeface="Century Gothic Paneuropean Bold"/>
                  <a:cs typeface="Century Gothic Paneuropean Bold"/>
                  <a:sym typeface="Century Gothic Paneuropean Bold"/>
                </a:rPr>
                <a:t>Limitations and Conditions?</a:t>
              </a:r>
            </a:p>
          </p:txBody>
        </p:sp>
        <p:sp>
          <p:nvSpPr>
            <p:cNvPr id="22" name="TextBox 22"/>
            <p:cNvSpPr txBox="1"/>
            <p:nvPr/>
          </p:nvSpPr>
          <p:spPr>
            <a:xfrm>
              <a:off x="568991" y="1059550"/>
              <a:ext cx="12840808" cy="1121833"/>
            </a:xfrm>
            <a:prstGeom prst="rect">
              <a:avLst/>
            </a:prstGeom>
          </p:spPr>
          <p:txBody>
            <a:bodyPr lIns="0" tIns="0" rIns="0" bIns="0" rtlCol="0" anchor="t">
              <a:spAutoFit/>
            </a:bodyPr>
            <a:lstStyle/>
            <a:p>
              <a:pPr algn="l">
                <a:lnSpc>
                  <a:spcPts val="3499"/>
                </a:lnSpc>
              </a:pPr>
              <a:r>
                <a:rPr lang="en-US" sz="2499" b="1">
                  <a:solidFill>
                    <a:srgbClr val="FFFFFF"/>
                  </a:solidFill>
                  <a:latin typeface="Century Gothic Paneuropean Bold"/>
                  <a:ea typeface="Century Gothic Paneuropean Bold"/>
                  <a:cs typeface="Century Gothic Paneuropean Bold"/>
                  <a:sym typeface="Century Gothic Paneuropean Bold"/>
                </a:rPr>
                <a:t>1973 Establishment and Services Directive (Directive 73/148) </a:t>
              </a:r>
            </a:p>
            <a:p>
              <a:pPr algn="l">
                <a:lnSpc>
                  <a:spcPts val="3499"/>
                </a:lnSpc>
              </a:pPr>
              <a:r>
                <a:rPr lang="en-US" sz="2499" b="1">
                  <a:solidFill>
                    <a:srgbClr val="FFFFFF"/>
                  </a:solidFill>
                  <a:latin typeface="Century Gothic Paneuropean Bold"/>
                  <a:ea typeface="Century Gothic Paneuropean Bold"/>
                  <a:cs typeface="Century Gothic Paneuropean Bold"/>
                  <a:sym typeface="Century Gothic Paneuropean Bold"/>
                </a:rPr>
                <a:t>1990 Right of Residence Directive (Directive 90/364)</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0442" y="-1763587"/>
            <a:ext cx="3527175" cy="35271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24413" y="8523413"/>
            <a:ext cx="3527175" cy="352717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524413" y="-1763587"/>
            <a:ext cx="3527175" cy="352717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760442" y="8523413"/>
            <a:ext cx="3527175" cy="352717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2177634" y="2084575"/>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766733" y="2510742"/>
            <a:ext cx="7091462" cy="981075"/>
          </a:xfrm>
          <a:prstGeom prst="rect">
            <a:avLst/>
          </a:prstGeom>
        </p:spPr>
        <p:txBody>
          <a:bodyPr lIns="0" tIns="0" rIns="0" bIns="0" rtlCol="0" anchor="t">
            <a:spAutoFit/>
          </a:bodyPr>
          <a:lstStyle/>
          <a:p>
            <a:pPr algn="l">
              <a:lnSpc>
                <a:spcPts val="3959"/>
              </a:lnSpc>
            </a:pPr>
            <a:r>
              <a:rPr lang="en-US" sz="3299" b="1">
                <a:solidFill>
                  <a:srgbClr val="03213E"/>
                </a:solidFill>
                <a:latin typeface="Century Gothic Paneuropean Bold"/>
                <a:ea typeface="Century Gothic Paneuropean Bold"/>
                <a:cs typeface="Century Gothic Paneuropean Bold"/>
                <a:sym typeface="Century Gothic Paneuropean Bold"/>
              </a:rPr>
              <a:t>Baumbast (Case C-413/99) [2002] ECR I-7091</a:t>
            </a:r>
          </a:p>
        </p:txBody>
      </p:sp>
      <p:grpSp>
        <p:nvGrpSpPr>
          <p:cNvPr id="16" name="Group 16"/>
          <p:cNvGrpSpPr/>
          <p:nvPr/>
        </p:nvGrpSpPr>
        <p:grpSpPr>
          <a:xfrm>
            <a:off x="1619866" y="3768042"/>
            <a:ext cx="10557768" cy="742950"/>
            <a:chOff x="0" y="0"/>
            <a:chExt cx="14077024" cy="990600"/>
          </a:xfrm>
        </p:grpSpPr>
        <p:grpSp>
          <p:nvGrpSpPr>
            <p:cNvPr id="17" name="Group 17"/>
            <p:cNvGrpSpPr/>
            <p:nvPr/>
          </p:nvGrpSpPr>
          <p:grpSpPr>
            <a:xfrm>
              <a:off x="0" y="6556"/>
              <a:ext cx="984044" cy="9840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a:ln w="38100" cap="sq">
                <a:solidFill>
                  <a:srgbClr val="FFFFFF"/>
                </a:solidFill>
                <a:prstDash val="solid"/>
                <a:miter/>
              </a:ln>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20" name="TextBox 20"/>
            <p:cNvSpPr txBox="1"/>
            <p:nvPr/>
          </p:nvSpPr>
          <p:spPr>
            <a:xfrm>
              <a:off x="1128939" y="9525"/>
              <a:ext cx="12948086" cy="981075"/>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Mr. Baumbast (German National) lives in the UK with his Colombian wife and three children.</a:t>
              </a:r>
            </a:p>
          </p:txBody>
        </p:sp>
      </p:grpSp>
      <p:grpSp>
        <p:nvGrpSpPr>
          <p:cNvPr id="21" name="Group 21"/>
          <p:cNvGrpSpPr/>
          <p:nvPr/>
        </p:nvGrpSpPr>
        <p:grpSpPr>
          <a:xfrm>
            <a:off x="1619866" y="4787217"/>
            <a:ext cx="10175834" cy="747558"/>
            <a:chOff x="0" y="0"/>
            <a:chExt cx="13567778" cy="996744"/>
          </a:xfrm>
        </p:grpSpPr>
        <p:grpSp>
          <p:nvGrpSpPr>
            <p:cNvPr id="22" name="Group 22"/>
            <p:cNvGrpSpPr/>
            <p:nvPr/>
          </p:nvGrpSpPr>
          <p:grpSpPr>
            <a:xfrm>
              <a:off x="0" y="12700"/>
              <a:ext cx="984044" cy="98404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a:ln w="38100" cap="sq">
                <a:solidFill>
                  <a:srgbClr val="FFFFFF"/>
                </a:solidFill>
                <a:prstDash val="solid"/>
                <a:miter/>
              </a:ln>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25" name="TextBox 25"/>
            <p:cNvSpPr txBox="1"/>
            <p:nvPr/>
          </p:nvSpPr>
          <p:spPr>
            <a:xfrm>
              <a:off x="1128939" y="9525"/>
              <a:ext cx="12438840" cy="981075"/>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He was employed by German Companies in China and Lesotho.</a:t>
              </a:r>
            </a:p>
          </p:txBody>
        </p:sp>
      </p:grpSp>
      <p:grpSp>
        <p:nvGrpSpPr>
          <p:cNvPr id="26" name="Group 26"/>
          <p:cNvGrpSpPr/>
          <p:nvPr/>
        </p:nvGrpSpPr>
        <p:grpSpPr>
          <a:xfrm>
            <a:off x="-498275" y="-29189"/>
            <a:ext cx="13021152" cy="2021125"/>
            <a:chOff x="0" y="0"/>
            <a:chExt cx="17361536" cy="2694833"/>
          </a:xfrm>
        </p:grpSpPr>
        <p:grpSp>
          <p:nvGrpSpPr>
            <p:cNvPr id="27" name="Group 27"/>
            <p:cNvGrpSpPr/>
            <p:nvPr/>
          </p:nvGrpSpPr>
          <p:grpSpPr>
            <a:xfrm>
              <a:off x="362563" y="0"/>
              <a:ext cx="16029404" cy="2694833"/>
              <a:chOff x="0" y="0"/>
              <a:chExt cx="3942482" cy="662803"/>
            </a:xfrm>
          </p:grpSpPr>
          <p:sp>
            <p:nvSpPr>
              <p:cNvPr id="28" name="Freeform 28"/>
              <p:cNvSpPr/>
              <p:nvPr/>
            </p:nvSpPr>
            <p:spPr>
              <a:xfrm>
                <a:off x="0" y="0"/>
                <a:ext cx="3942482" cy="662803"/>
              </a:xfrm>
              <a:custGeom>
                <a:avLst/>
                <a:gdLst/>
                <a:ahLst/>
                <a:cxnLst/>
                <a:rect l="l" t="t" r="r" b="b"/>
                <a:pathLst>
                  <a:path w="3942482" h="662803">
                    <a:moveTo>
                      <a:pt x="3739282" y="0"/>
                    </a:moveTo>
                    <a:lnTo>
                      <a:pt x="0" y="0"/>
                    </a:lnTo>
                    <a:lnTo>
                      <a:pt x="0" y="662803"/>
                    </a:lnTo>
                    <a:lnTo>
                      <a:pt x="3739282" y="662803"/>
                    </a:lnTo>
                    <a:lnTo>
                      <a:pt x="3942482" y="331401"/>
                    </a:lnTo>
                    <a:lnTo>
                      <a:pt x="3739282" y="0"/>
                    </a:lnTo>
                    <a:close/>
                  </a:path>
                </a:pathLst>
              </a:custGeom>
              <a:solidFill>
                <a:srgbClr val="03213E"/>
              </a:solidFill>
            </p:spPr>
          </p:sp>
          <p:sp>
            <p:nvSpPr>
              <p:cNvPr id="29" name="TextBox 29"/>
              <p:cNvSpPr txBox="1"/>
              <p:nvPr/>
            </p:nvSpPr>
            <p:spPr>
              <a:xfrm>
                <a:off x="0" y="-47625"/>
                <a:ext cx="3828182" cy="710428"/>
              </a:xfrm>
              <a:prstGeom prst="rect">
                <a:avLst/>
              </a:prstGeom>
            </p:spPr>
            <p:txBody>
              <a:bodyPr lIns="50800" tIns="50800" rIns="50800" bIns="50800" rtlCol="0" anchor="ctr"/>
              <a:lstStyle/>
              <a:p>
                <a:pPr algn="ctr">
                  <a:lnSpc>
                    <a:spcPts val="3427"/>
                  </a:lnSpc>
                </a:pPr>
                <a:endParaRPr/>
              </a:p>
            </p:txBody>
          </p:sp>
        </p:grpSp>
        <p:sp>
          <p:nvSpPr>
            <p:cNvPr id="30" name="TextBox 30"/>
            <p:cNvSpPr txBox="1"/>
            <p:nvPr/>
          </p:nvSpPr>
          <p:spPr>
            <a:xfrm>
              <a:off x="0" y="949085"/>
              <a:ext cx="17361536" cy="989330"/>
            </a:xfrm>
            <a:prstGeom prst="rect">
              <a:avLst/>
            </a:prstGeom>
          </p:spPr>
          <p:txBody>
            <a:bodyPr lIns="0" tIns="0" rIns="0" bIns="0" rtlCol="0" anchor="t">
              <a:spAutoFit/>
            </a:bodyPr>
            <a:lstStyle/>
            <a:p>
              <a:pPr algn="ctr">
                <a:lnSpc>
                  <a:spcPts val="5399"/>
                </a:lnSpc>
              </a:pPr>
              <a:r>
                <a:rPr lang="en-US" sz="5399" b="1">
                  <a:solidFill>
                    <a:srgbClr val="FFFFFF"/>
                  </a:solidFill>
                  <a:latin typeface="Zilla Slab Bold"/>
                  <a:ea typeface="Zilla Slab Bold"/>
                  <a:cs typeface="Zilla Slab Bold"/>
                  <a:sym typeface="Zilla Slab Bold"/>
                </a:rPr>
                <a:t>IS TFEU Article 21 Directly Effective?  </a:t>
              </a:r>
            </a:p>
          </p:txBody>
        </p:sp>
      </p:grpSp>
      <p:grpSp>
        <p:nvGrpSpPr>
          <p:cNvPr id="31" name="Group 31"/>
          <p:cNvGrpSpPr/>
          <p:nvPr/>
        </p:nvGrpSpPr>
        <p:grpSpPr>
          <a:xfrm>
            <a:off x="1619866" y="5806392"/>
            <a:ext cx="10175834" cy="752166"/>
            <a:chOff x="0" y="0"/>
            <a:chExt cx="13567778" cy="1002888"/>
          </a:xfrm>
        </p:grpSpPr>
        <p:grpSp>
          <p:nvGrpSpPr>
            <p:cNvPr id="32" name="Group 32"/>
            <p:cNvGrpSpPr/>
            <p:nvPr/>
          </p:nvGrpSpPr>
          <p:grpSpPr>
            <a:xfrm>
              <a:off x="0" y="18844"/>
              <a:ext cx="984044" cy="98404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a:ln w="38100" cap="sq">
                <a:solidFill>
                  <a:srgbClr val="FFFFFF"/>
                </a:solidFill>
                <a:prstDash val="solid"/>
                <a:miter/>
              </a:ln>
            </p:spPr>
          </p:sp>
          <p:sp>
            <p:nvSpPr>
              <p:cNvPr id="34" name="TextBox 34"/>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35" name="TextBox 35"/>
            <p:cNvSpPr txBox="1"/>
            <p:nvPr/>
          </p:nvSpPr>
          <p:spPr>
            <a:xfrm>
              <a:off x="1128939" y="9525"/>
              <a:ext cx="12438840" cy="981075"/>
            </a:xfrm>
            <a:prstGeom prst="rect">
              <a:avLst/>
            </a:prstGeom>
          </p:spPr>
          <p:txBody>
            <a:bodyPr lIns="0" tIns="0" rIns="0" bIns="0" rtlCol="0" anchor="t">
              <a:spAutoFit/>
            </a:bodyPr>
            <a:lstStyle/>
            <a:p>
              <a:pPr algn="l">
                <a:lnSpc>
                  <a:spcPts val="2999"/>
                </a:lnSpc>
              </a:pPr>
              <a:r>
                <a:rPr lang="en-US" sz="2499">
                  <a:solidFill>
                    <a:srgbClr val="03213E"/>
                  </a:solidFill>
                  <a:latin typeface="Century Gothic Paneuropean"/>
                  <a:ea typeface="Century Gothic Paneuropean"/>
                  <a:cs typeface="Century Gothic Paneuropean"/>
                  <a:sym typeface="Century Gothic Paneuropean"/>
                </a:rPr>
                <a:t>Mrs. Baumbast apply to UK for indefinite leave to remain in UK with her family. </a:t>
              </a:r>
            </a:p>
          </p:txBody>
        </p:sp>
      </p:grpSp>
      <p:grpSp>
        <p:nvGrpSpPr>
          <p:cNvPr id="36" name="Group 36"/>
          <p:cNvGrpSpPr/>
          <p:nvPr/>
        </p:nvGrpSpPr>
        <p:grpSpPr>
          <a:xfrm>
            <a:off x="2097553" y="6558557"/>
            <a:ext cx="6054814" cy="2536951"/>
            <a:chOff x="0" y="0"/>
            <a:chExt cx="8073085" cy="3382602"/>
          </a:xfrm>
        </p:grpSpPr>
        <p:grpSp>
          <p:nvGrpSpPr>
            <p:cNvPr id="37" name="Group 37"/>
            <p:cNvGrpSpPr/>
            <p:nvPr/>
          </p:nvGrpSpPr>
          <p:grpSpPr>
            <a:xfrm>
              <a:off x="347127" y="368300"/>
              <a:ext cx="7725958" cy="3014302"/>
              <a:chOff x="0" y="0"/>
              <a:chExt cx="1651316" cy="644265"/>
            </a:xfrm>
          </p:grpSpPr>
          <p:sp>
            <p:nvSpPr>
              <p:cNvPr id="38" name="Freeform 38"/>
              <p:cNvSpPr/>
              <p:nvPr/>
            </p:nvSpPr>
            <p:spPr>
              <a:xfrm>
                <a:off x="0" y="0"/>
                <a:ext cx="1651316" cy="644265"/>
              </a:xfrm>
              <a:custGeom>
                <a:avLst/>
                <a:gdLst/>
                <a:ahLst/>
                <a:cxnLst/>
                <a:rect l="l" t="t" r="r" b="b"/>
                <a:pathLst>
                  <a:path w="1651316" h="644265">
                    <a:moveTo>
                      <a:pt x="68140" y="0"/>
                    </a:moveTo>
                    <a:lnTo>
                      <a:pt x="1583175" y="0"/>
                    </a:lnTo>
                    <a:cubicBezTo>
                      <a:pt x="1601247" y="0"/>
                      <a:pt x="1618579" y="7179"/>
                      <a:pt x="1631358" y="19958"/>
                    </a:cubicBezTo>
                    <a:cubicBezTo>
                      <a:pt x="1644137" y="32737"/>
                      <a:pt x="1651316" y="50069"/>
                      <a:pt x="1651316" y="68140"/>
                    </a:cubicBezTo>
                    <a:lnTo>
                      <a:pt x="1651316" y="576124"/>
                    </a:lnTo>
                    <a:cubicBezTo>
                      <a:pt x="1651316" y="594196"/>
                      <a:pt x="1644137" y="611528"/>
                      <a:pt x="1631358" y="624307"/>
                    </a:cubicBezTo>
                    <a:cubicBezTo>
                      <a:pt x="1618579" y="637086"/>
                      <a:pt x="1601247" y="644265"/>
                      <a:pt x="1583175" y="644265"/>
                    </a:cubicBezTo>
                    <a:lnTo>
                      <a:pt x="68140" y="644265"/>
                    </a:lnTo>
                    <a:cubicBezTo>
                      <a:pt x="50069" y="644265"/>
                      <a:pt x="32737" y="637086"/>
                      <a:pt x="19958" y="624307"/>
                    </a:cubicBezTo>
                    <a:cubicBezTo>
                      <a:pt x="7179" y="611528"/>
                      <a:pt x="0" y="594196"/>
                      <a:pt x="0" y="576124"/>
                    </a:cubicBezTo>
                    <a:lnTo>
                      <a:pt x="0" y="68140"/>
                    </a:lnTo>
                    <a:cubicBezTo>
                      <a:pt x="0" y="50069"/>
                      <a:pt x="7179" y="32737"/>
                      <a:pt x="19958" y="19958"/>
                    </a:cubicBezTo>
                    <a:cubicBezTo>
                      <a:pt x="32737" y="7179"/>
                      <a:pt x="50069" y="0"/>
                      <a:pt x="68140" y="0"/>
                    </a:cubicBezTo>
                    <a:close/>
                  </a:path>
                </a:pathLst>
              </a:custGeom>
              <a:solidFill>
                <a:srgbClr val="E4AC6A"/>
              </a:solidFill>
            </p:spPr>
          </p:sp>
          <p:sp>
            <p:nvSpPr>
              <p:cNvPr id="39" name="TextBox 39"/>
              <p:cNvSpPr txBox="1"/>
              <p:nvPr/>
            </p:nvSpPr>
            <p:spPr>
              <a:xfrm>
                <a:off x="0" y="-47625"/>
                <a:ext cx="1651316" cy="691890"/>
              </a:xfrm>
              <a:prstGeom prst="rect">
                <a:avLst/>
              </a:prstGeom>
            </p:spPr>
            <p:txBody>
              <a:bodyPr lIns="50800" tIns="50800" rIns="50800" bIns="50800" rtlCol="0" anchor="ctr"/>
              <a:lstStyle/>
              <a:p>
                <a:pPr algn="ctr">
                  <a:lnSpc>
                    <a:spcPts val="3427"/>
                  </a:lnSpc>
                </a:pPr>
                <a:endParaRPr/>
              </a:p>
            </p:txBody>
          </p:sp>
        </p:grpSp>
        <p:grpSp>
          <p:nvGrpSpPr>
            <p:cNvPr id="40" name="Group 40"/>
            <p:cNvGrpSpPr/>
            <p:nvPr/>
          </p:nvGrpSpPr>
          <p:grpSpPr>
            <a:xfrm>
              <a:off x="0" y="0"/>
              <a:ext cx="984044" cy="984044"/>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42" name="TextBox 42"/>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43" name="TextBox 43"/>
            <p:cNvSpPr txBox="1"/>
            <p:nvPr/>
          </p:nvSpPr>
          <p:spPr>
            <a:xfrm>
              <a:off x="984044" y="501547"/>
              <a:ext cx="2802201" cy="587375"/>
            </a:xfrm>
            <a:prstGeom prst="rect">
              <a:avLst/>
            </a:prstGeom>
          </p:spPr>
          <p:txBody>
            <a:bodyPr lIns="0" tIns="0" rIns="0" bIns="0" rtlCol="0" anchor="t">
              <a:spAutoFit/>
            </a:bodyPr>
            <a:lstStyle/>
            <a:p>
              <a:pPr algn="l">
                <a:lnSpc>
                  <a:spcPts val="3599"/>
                </a:lnSpc>
              </a:pPr>
              <a:r>
                <a:rPr lang="en-US" sz="2999" b="1">
                  <a:solidFill>
                    <a:srgbClr val="03213E"/>
                  </a:solidFill>
                  <a:latin typeface="Century Gothic Paneuropean Bold"/>
                  <a:ea typeface="Century Gothic Paneuropean Bold"/>
                  <a:cs typeface="Century Gothic Paneuropean Bold"/>
                  <a:sym typeface="Century Gothic Paneuropean Bold"/>
                </a:rPr>
                <a:t>QUESTION:</a:t>
              </a:r>
            </a:p>
          </p:txBody>
        </p:sp>
        <p:sp>
          <p:nvSpPr>
            <p:cNvPr id="44" name="TextBox 44"/>
            <p:cNvSpPr txBox="1"/>
            <p:nvPr/>
          </p:nvSpPr>
          <p:spPr>
            <a:xfrm>
              <a:off x="952872" y="1111147"/>
              <a:ext cx="6514468" cy="1781175"/>
            </a:xfrm>
            <a:prstGeom prst="rect">
              <a:avLst/>
            </a:prstGeom>
          </p:spPr>
          <p:txBody>
            <a:bodyPr lIns="0" tIns="0" rIns="0" bIns="0" rtlCol="0" anchor="t">
              <a:spAutoFit/>
            </a:bodyPr>
            <a:lstStyle/>
            <a:p>
              <a:pPr algn="l">
                <a:lnSpc>
                  <a:spcPts val="3599"/>
                </a:lnSpc>
              </a:pPr>
              <a:r>
                <a:rPr lang="en-US" sz="2999">
                  <a:solidFill>
                    <a:srgbClr val="03213E"/>
                  </a:solidFill>
                  <a:latin typeface="Century Gothic Paneuropean"/>
                  <a:ea typeface="Century Gothic Paneuropean"/>
                  <a:cs typeface="Century Gothic Paneuropean"/>
                  <a:sym typeface="Century Gothic Paneuropean"/>
                </a:rPr>
                <a:t>Is the right to reside  dependent to worker statues or not?</a:t>
              </a:r>
            </a:p>
          </p:txBody>
        </p:sp>
      </p:grpSp>
      <p:grpSp>
        <p:nvGrpSpPr>
          <p:cNvPr id="45" name="Group 45"/>
          <p:cNvGrpSpPr/>
          <p:nvPr/>
        </p:nvGrpSpPr>
        <p:grpSpPr>
          <a:xfrm>
            <a:off x="8911383" y="6558557"/>
            <a:ext cx="6163485" cy="2536951"/>
            <a:chOff x="0" y="0"/>
            <a:chExt cx="8217980" cy="3382602"/>
          </a:xfrm>
        </p:grpSpPr>
        <p:grpSp>
          <p:nvGrpSpPr>
            <p:cNvPr id="46" name="Group 46"/>
            <p:cNvGrpSpPr/>
            <p:nvPr/>
          </p:nvGrpSpPr>
          <p:grpSpPr>
            <a:xfrm>
              <a:off x="492022" y="368300"/>
              <a:ext cx="7725958" cy="3014302"/>
              <a:chOff x="0" y="0"/>
              <a:chExt cx="1651316" cy="644265"/>
            </a:xfrm>
          </p:grpSpPr>
          <p:sp>
            <p:nvSpPr>
              <p:cNvPr id="47" name="Freeform 47"/>
              <p:cNvSpPr/>
              <p:nvPr/>
            </p:nvSpPr>
            <p:spPr>
              <a:xfrm>
                <a:off x="0" y="0"/>
                <a:ext cx="1651316" cy="644265"/>
              </a:xfrm>
              <a:custGeom>
                <a:avLst/>
                <a:gdLst/>
                <a:ahLst/>
                <a:cxnLst/>
                <a:rect l="l" t="t" r="r" b="b"/>
                <a:pathLst>
                  <a:path w="1651316" h="644265">
                    <a:moveTo>
                      <a:pt x="68140" y="0"/>
                    </a:moveTo>
                    <a:lnTo>
                      <a:pt x="1583175" y="0"/>
                    </a:lnTo>
                    <a:cubicBezTo>
                      <a:pt x="1601247" y="0"/>
                      <a:pt x="1618579" y="7179"/>
                      <a:pt x="1631358" y="19958"/>
                    </a:cubicBezTo>
                    <a:cubicBezTo>
                      <a:pt x="1644137" y="32737"/>
                      <a:pt x="1651316" y="50069"/>
                      <a:pt x="1651316" y="68140"/>
                    </a:cubicBezTo>
                    <a:lnTo>
                      <a:pt x="1651316" y="576124"/>
                    </a:lnTo>
                    <a:cubicBezTo>
                      <a:pt x="1651316" y="594196"/>
                      <a:pt x="1644137" y="611528"/>
                      <a:pt x="1631358" y="624307"/>
                    </a:cubicBezTo>
                    <a:cubicBezTo>
                      <a:pt x="1618579" y="637086"/>
                      <a:pt x="1601247" y="644265"/>
                      <a:pt x="1583175" y="644265"/>
                    </a:cubicBezTo>
                    <a:lnTo>
                      <a:pt x="68140" y="644265"/>
                    </a:lnTo>
                    <a:cubicBezTo>
                      <a:pt x="50069" y="644265"/>
                      <a:pt x="32737" y="637086"/>
                      <a:pt x="19958" y="624307"/>
                    </a:cubicBezTo>
                    <a:cubicBezTo>
                      <a:pt x="7179" y="611528"/>
                      <a:pt x="0" y="594196"/>
                      <a:pt x="0" y="576124"/>
                    </a:cubicBezTo>
                    <a:lnTo>
                      <a:pt x="0" y="68140"/>
                    </a:lnTo>
                    <a:cubicBezTo>
                      <a:pt x="0" y="50069"/>
                      <a:pt x="7179" y="32737"/>
                      <a:pt x="19958" y="19958"/>
                    </a:cubicBezTo>
                    <a:cubicBezTo>
                      <a:pt x="32737" y="7179"/>
                      <a:pt x="50069" y="0"/>
                      <a:pt x="68140" y="0"/>
                    </a:cubicBezTo>
                    <a:close/>
                  </a:path>
                </a:pathLst>
              </a:custGeom>
              <a:solidFill>
                <a:srgbClr val="E4AC6A"/>
              </a:solidFill>
            </p:spPr>
          </p:sp>
          <p:sp>
            <p:nvSpPr>
              <p:cNvPr id="48" name="TextBox 48"/>
              <p:cNvSpPr txBox="1"/>
              <p:nvPr/>
            </p:nvSpPr>
            <p:spPr>
              <a:xfrm>
                <a:off x="0" y="-47625"/>
                <a:ext cx="1651316" cy="691890"/>
              </a:xfrm>
              <a:prstGeom prst="rect">
                <a:avLst/>
              </a:prstGeom>
            </p:spPr>
            <p:txBody>
              <a:bodyPr lIns="50800" tIns="50800" rIns="50800" bIns="50800" rtlCol="0" anchor="ctr"/>
              <a:lstStyle/>
              <a:p>
                <a:pPr algn="ctr">
                  <a:lnSpc>
                    <a:spcPts val="3427"/>
                  </a:lnSpc>
                </a:pPr>
                <a:endParaRPr/>
              </a:p>
            </p:txBody>
          </p:sp>
        </p:grpSp>
        <p:grpSp>
          <p:nvGrpSpPr>
            <p:cNvPr id="49" name="Group 49"/>
            <p:cNvGrpSpPr/>
            <p:nvPr/>
          </p:nvGrpSpPr>
          <p:grpSpPr>
            <a:xfrm>
              <a:off x="0" y="0"/>
              <a:ext cx="984044" cy="984044"/>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213E"/>
              </a:solidFill>
              <a:ln w="38100" cap="sq">
                <a:solidFill>
                  <a:srgbClr val="FFFFFF"/>
                </a:solidFill>
                <a:prstDash val="solid"/>
                <a:miter/>
              </a:ln>
            </p:spPr>
          </p:sp>
          <p:sp>
            <p:nvSpPr>
              <p:cNvPr id="51" name="TextBox 51"/>
              <p:cNvSpPr txBox="1"/>
              <p:nvPr/>
            </p:nvSpPr>
            <p:spPr>
              <a:xfrm>
                <a:off x="76200" y="28575"/>
                <a:ext cx="660400" cy="708025"/>
              </a:xfrm>
              <a:prstGeom prst="rect">
                <a:avLst/>
              </a:prstGeom>
            </p:spPr>
            <p:txBody>
              <a:bodyPr lIns="50800" tIns="50800" rIns="50800" bIns="50800" rtlCol="0" anchor="ctr"/>
              <a:lstStyle/>
              <a:p>
                <a:pPr algn="ctr">
                  <a:lnSpc>
                    <a:spcPts val="3427"/>
                  </a:lnSpc>
                </a:pPr>
                <a:endParaRPr/>
              </a:p>
            </p:txBody>
          </p:sp>
        </p:grpSp>
        <p:sp>
          <p:nvSpPr>
            <p:cNvPr id="52" name="TextBox 52"/>
            <p:cNvSpPr txBox="1"/>
            <p:nvPr/>
          </p:nvSpPr>
          <p:spPr>
            <a:xfrm>
              <a:off x="1230245" y="501547"/>
              <a:ext cx="2802201" cy="587375"/>
            </a:xfrm>
            <a:prstGeom prst="rect">
              <a:avLst/>
            </a:prstGeom>
          </p:spPr>
          <p:txBody>
            <a:bodyPr lIns="0" tIns="0" rIns="0" bIns="0" rtlCol="0" anchor="t">
              <a:spAutoFit/>
            </a:bodyPr>
            <a:lstStyle/>
            <a:p>
              <a:pPr algn="l">
                <a:lnSpc>
                  <a:spcPts val="3599"/>
                </a:lnSpc>
              </a:pPr>
              <a:r>
                <a:rPr lang="en-US" sz="2999" b="1">
                  <a:solidFill>
                    <a:srgbClr val="03213E"/>
                  </a:solidFill>
                  <a:latin typeface="Century Gothic Paneuropean Bold"/>
                  <a:ea typeface="Century Gothic Paneuropean Bold"/>
                  <a:cs typeface="Century Gothic Paneuropean Bold"/>
                  <a:sym typeface="Century Gothic Paneuropean Bold"/>
                </a:rPr>
                <a:t>ANSWER:</a:t>
              </a:r>
            </a:p>
          </p:txBody>
        </p:sp>
        <p:sp>
          <p:nvSpPr>
            <p:cNvPr id="53" name="TextBox 53"/>
            <p:cNvSpPr txBox="1"/>
            <p:nvPr/>
          </p:nvSpPr>
          <p:spPr>
            <a:xfrm>
              <a:off x="1097767" y="1109302"/>
              <a:ext cx="6832495" cy="2184400"/>
            </a:xfrm>
            <a:prstGeom prst="rect">
              <a:avLst/>
            </a:prstGeom>
          </p:spPr>
          <p:txBody>
            <a:bodyPr lIns="0" tIns="0" rIns="0" bIns="0" rtlCol="0" anchor="t">
              <a:spAutoFit/>
            </a:bodyPr>
            <a:lstStyle/>
            <a:p>
              <a:pPr algn="l">
                <a:lnSpc>
                  <a:spcPts val="3239"/>
                </a:lnSpc>
              </a:pPr>
              <a:r>
                <a:rPr lang="en-US" sz="2699">
                  <a:solidFill>
                    <a:srgbClr val="03213E"/>
                  </a:solidFill>
                  <a:latin typeface="Century Gothic Paneuropean"/>
                  <a:ea typeface="Century Gothic Paneuropean"/>
                  <a:cs typeface="Century Gothic Paneuropean"/>
                  <a:sym typeface="Century Gothic Paneuropean"/>
                </a:rPr>
                <a:t>Art. 21(1) had direct effect thus, Mr. Baumbast could rely on that article, independent from his working status.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AC6A"/>
        </a:solidFill>
        <a:effectLst/>
      </p:bgPr>
    </p:bg>
    <p:spTree>
      <p:nvGrpSpPr>
        <p:cNvPr id="1" name=""/>
        <p:cNvGrpSpPr/>
        <p:nvPr/>
      </p:nvGrpSpPr>
      <p:grpSpPr>
        <a:xfrm>
          <a:off x="0" y="0"/>
          <a:ext cx="0" cy="0"/>
          <a:chOff x="0" y="0"/>
          <a:chExt cx="0" cy="0"/>
        </a:xfrm>
      </p:grpSpPr>
      <p:sp>
        <p:nvSpPr>
          <p:cNvPr id="2" name="Freeform 2"/>
          <p:cNvSpPr/>
          <p:nvPr/>
        </p:nvSpPr>
        <p:spPr>
          <a:xfrm>
            <a:off x="50" y="0"/>
            <a:ext cx="3447566" cy="1886759"/>
          </a:xfrm>
          <a:custGeom>
            <a:avLst/>
            <a:gdLst/>
            <a:ahLst/>
            <a:cxnLst/>
            <a:rect l="l" t="t" r="r" b="b"/>
            <a:pathLst>
              <a:path w="3447566" h="1886759">
                <a:moveTo>
                  <a:pt x="0" y="0"/>
                </a:moveTo>
                <a:lnTo>
                  <a:pt x="3447565" y="0"/>
                </a:lnTo>
                <a:lnTo>
                  <a:pt x="3447565" y="1886759"/>
                </a:lnTo>
                <a:lnTo>
                  <a:pt x="0" y="1886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4086" y="1654969"/>
            <a:ext cx="18596173" cy="8868783"/>
            <a:chOff x="0" y="0"/>
            <a:chExt cx="4897757" cy="2335811"/>
          </a:xfrm>
        </p:grpSpPr>
        <p:sp>
          <p:nvSpPr>
            <p:cNvPr id="4" name="Freeform 4"/>
            <p:cNvSpPr/>
            <p:nvPr/>
          </p:nvSpPr>
          <p:spPr>
            <a:xfrm>
              <a:off x="0" y="0"/>
              <a:ext cx="4897757" cy="2335811"/>
            </a:xfrm>
            <a:custGeom>
              <a:avLst/>
              <a:gdLst/>
              <a:ahLst/>
              <a:cxnLst/>
              <a:rect l="l" t="t" r="r" b="b"/>
              <a:pathLst>
                <a:path w="4897757" h="2335811">
                  <a:moveTo>
                    <a:pt x="21232" y="0"/>
                  </a:moveTo>
                  <a:lnTo>
                    <a:pt x="4876525" y="0"/>
                  </a:lnTo>
                  <a:cubicBezTo>
                    <a:pt x="4888251" y="0"/>
                    <a:pt x="4897757" y="9506"/>
                    <a:pt x="4897757" y="21232"/>
                  </a:cubicBezTo>
                  <a:lnTo>
                    <a:pt x="4897757" y="2314579"/>
                  </a:lnTo>
                  <a:cubicBezTo>
                    <a:pt x="4897757" y="2326305"/>
                    <a:pt x="4888251" y="2335811"/>
                    <a:pt x="4876525" y="2335811"/>
                  </a:cubicBezTo>
                  <a:lnTo>
                    <a:pt x="21232" y="2335811"/>
                  </a:lnTo>
                  <a:cubicBezTo>
                    <a:pt x="9506" y="2335811"/>
                    <a:pt x="0" y="2326305"/>
                    <a:pt x="0" y="2314579"/>
                  </a:cubicBezTo>
                  <a:lnTo>
                    <a:pt x="0" y="21232"/>
                  </a:lnTo>
                  <a:cubicBezTo>
                    <a:pt x="0" y="9506"/>
                    <a:pt x="9506" y="0"/>
                    <a:pt x="21232" y="0"/>
                  </a:cubicBezTo>
                  <a:close/>
                </a:path>
              </a:pathLst>
            </a:custGeom>
            <a:solidFill>
              <a:srgbClr val="03213E"/>
            </a:solidFill>
          </p:spPr>
        </p:sp>
        <p:sp>
          <p:nvSpPr>
            <p:cNvPr id="5" name="TextBox 5"/>
            <p:cNvSpPr txBox="1"/>
            <p:nvPr/>
          </p:nvSpPr>
          <p:spPr>
            <a:xfrm>
              <a:off x="0" y="-47625"/>
              <a:ext cx="4897757" cy="2383436"/>
            </a:xfrm>
            <a:prstGeom prst="rect">
              <a:avLst/>
            </a:prstGeom>
          </p:spPr>
          <p:txBody>
            <a:bodyPr lIns="50800" tIns="50800" rIns="50800" bIns="50800" rtlCol="0" anchor="ctr"/>
            <a:lstStyle/>
            <a:p>
              <a:pPr algn="ctr">
                <a:lnSpc>
                  <a:spcPts val="3427"/>
                </a:lnSpc>
              </a:pPr>
              <a:endParaRPr/>
            </a:p>
          </p:txBody>
        </p:sp>
      </p:grpSp>
      <p:sp>
        <p:nvSpPr>
          <p:cNvPr id="6" name="Freeform 6"/>
          <p:cNvSpPr/>
          <p:nvPr/>
        </p:nvSpPr>
        <p:spPr>
          <a:xfrm>
            <a:off x="6855674" y="3162044"/>
            <a:ext cx="7158495" cy="6898543"/>
          </a:xfrm>
          <a:custGeom>
            <a:avLst/>
            <a:gdLst/>
            <a:ahLst/>
            <a:cxnLst/>
            <a:rect l="l" t="t" r="r" b="b"/>
            <a:pathLst>
              <a:path w="7158495" h="6898543">
                <a:moveTo>
                  <a:pt x="0" y="0"/>
                </a:moveTo>
                <a:lnTo>
                  <a:pt x="7158495" y="0"/>
                </a:lnTo>
                <a:lnTo>
                  <a:pt x="7158495" y="6898542"/>
                </a:lnTo>
                <a:lnTo>
                  <a:pt x="0" y="6898542"/>
                </a:lnTo>
                <a:lnTo>
                  <a:pt x="0" y="0"/>
                </a:lnTo>
                <a:close/>
              </a:path>
            </a:pathLst>
          </a:custGeom>
          <a:blipFill>
            <a:blip r:embed="rId4"/>
            <a:stretch>
              <a:fillRect l="-2471" r="-5337"/>
            </a:stretch>
          </a:blipFill>
        </p:spPr>
      </p:sp>
      <p:sp>
        <p:nvSpPr>
          <p:cNvPr id="7" name="Freeform 7"/>
          <p:cNvSpPr/>
          <p:nvPr/>
        </p:nvSpPr>
        <p:spPr>
          <a:xfrm>
            <a:off x="14843610" y="-231790"/>
            <a:ext cx="3447566" cy="1886759"/>
          </a:xfrm>
          <a:custGeom>
            <a:avLst/>
            <a:gdLst/>
            <a:ahLst/>
            <a:cxnLst/>
            <a:rect l="l" t="t" r="r" b="b"/>
            <a:pathLst>
              <a:path w="3447566" h="1886759">
                <a:moveTo>
                  <a:pt x="0" y="0"/>
                </a:moveTo>
                <a:lnTo>
                  <a:pt x="3447565" y="0"/>
                </a:lnTo>
                <a:lnTo>
                  <a:pt x="3447565" y="1886759"/>
                </a:lnTo>
                <a:lnTo>
                  <a:pt x="0" y="1886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348511" y="3162044"/>
            <a:ext cx="6213936" cy="6898543"/>
          </a:xfrm>
          <a:custGeom>
            <a:avLst/>
            <a:gdLst/>
            <a:ahLst/>
            <a:cxnLst/>
            <a:rect l="l" t="t" r="r" b="b"/>
            <a:pathLst>
              <a:path w="6213936" h="6898543">
                <a:moveTo>
                  <a:pt x="0" y="0"/>
                </a:moveTo>
                <a:lnTo>
                  <a:pt x="6213936" y="0"/>
                </a:lnTo>
                <a:lnTo>
                  <a:pt x="6213936" y="6898542"/>
                </a:lnTo>
                <a:lnTo>
                  <a:pt x="0" y="6898542"/>
                </a:lnTo>
                <a:lnTo>
                  <a:pt x="0" y="0"/>
                </a:lnTo>
                <a:close/>
              </a:path>
            </a:pathLst>
          </a:custGeom>
          <a:blipFill>
            <a:blip r:embed="rId5"/>
            <a:stretch>
              <a:fillRect l="-89848" t="-2877" r="-9140" b="-4608"/>
            </a:stretch>
          </a:blipFill>
        </p:spPr>
      </p:sp>
      <p:sp>
        <p:nvSpPr>
          <p:cNvPr id="9" name="Freeform 9"/>
          <p:cNvSpPr/>
          <p:nvPr/>
        </p:nvSpPr>
        <p:spPr>
          <a:xfrm>
            <a:off x="12467186" y="3530747"/>
            <a:ext cx="1202354" cy="802571"/>
          </a:xfrm>
          <a:custGeom>
            <a:avLst/>
            <a:gdLst/>
            <a:ahLst/>
            <a:cxnLst/>
            <a:rect l="l" t="t" r="r" b="b"/>
            <a:pathLst>
              <a:path w="1202354" h="802571">
                <a:moveTo>
                  <a:pt x="0" y="0"/>
                </a:moveTo>
                <a:lnTo>
                  <a:pt x="1202353" y="0"/>
                </a:lnTo>
                <a:lnTo>
                  <a:pt x="1202353" y="802571"/>
                </a:lnTo>
                <a:lnTo>
                  <a:pt x="0" y="802571"/>
                </a:lnTo>
                <a:lnTo>
                  <a:pt x="0" y="0"/>
                </a:lnTo>
                <a:close/>
              </a:path>
            </a:pathLst>
          </a:custGeom>
          <a:blipFill>
            <a:blip r:embed="rId6"/>
            <a:stretch>
              <a:fillRect/>
            </a:stretch>
          </a:blipFill>
        </p:spPr>
      </p:sp>
      <p:sp>
        <p:nvSpPr>
          <p:cNvPr id="10" name="Freeform 10"/>
          <p:cNvSpPr/>
          <p:nvPr/>
        </p:nvSpPr>
        <p:spPr>
          <a:xfrm>
            <a:off x="14309444" y="3162044"/>
            <a:ext cx="3696532" cy="6898543"/>
          </a:xfrm>
          <a:custGeom>
            <a:avLst/>
            <a:gdLst/>
            <a:ahLst/>
            <a:cxnLst/>
            <a:rect l="l" t="t" r="r" b="b"/>
            <a:pathLst>
              <a:path w="3696532" h="6898543">
                <a:moveTo>
                  <a:pt x="0" y="0"/>
                </a:moveTo>
                <a:lnTo>
                  <a:pt x="3696533" y="0"/>
                </a:lnTo>
                <a:lnTo>
                  <a:pt x="3696533" y="6898542"/>
                </a:lnTo>
                <a:lnTo>
                  <a:pt x="0" y="6898542"/>
                </a:lnTo>
                <a:lnTo>
                  <a:pt x="0" y="0"/>
                </a:lnTo>
                <a:close/>
              </a:path>
            </a:pathLst>
          </a:custGeom>
          <a:blipFill>
            <a:blip r:embed="rId7"/>
            <a:stretch>
              <a:fillRect l="-90818" r="-88479"/>
            </a:stretch>
          </a:blipFill>
        </p:spPr>
      </p:sp>
      <p:sp>
        <p:nvSpPr>
          <p:cNvPr id="11" name="TextBox 11"/>
          <p:cNvSpPr txBox="1"/>
          <p:nvPr/>
        </p:nvSpPr>
        <p:spPr>
          <a:xfrm>
            <a:off x="4987465" y="364331"/>
            <a:ext cx="8313070" cy="1090612"/>
          </a:xfrm>
          <a:prstGeom prst="rect">
            <a:avLst/>
          </a:prstGeom>
        </p:spPr>
        <p:txBody>
          <a:bodyPr lIns="0" tIns="0" rIns="0" bIns="0" rtlCol="0" anchor="t">
            <a:spAutoFit/>
          </a:bodyPr>
          <a:lstStyle/>
          <a:p>
            <a:pPr algn="ctr">
              <a:lnSpc>
                <a:spcPts val="8290"/>
              </a:lnSpc>
            </a:pPr>
            <a:r>
              <a:rPr lang="en-US" sz="8290" b="1">
                <a:solidFill>
                  <a:srgbClr val="FFFFFF"/>
                </a:solidFill>
                <a:latin typeface="Zilla Slab Bold"/>
                <a:ea typeface="Zilla Slab Bold"/>
                <a:cs typeface="Zilla Slab Bold"/>
                <a:sym typeface="Zilla Slab Bold"/>
              </a:rPr>
              <a:t>Course of Events</a:t>
            </a:r>
          </a:p>
        </p:txBody>
      </p:sp>
      <p:sp>
        <p:nvSpPr>
          <p:cNvPr id="12" name="TextBox 12"/>
          <p:cNvSpPr txBox="1"/>
          <p:nvPr/>
        </p:nvSpPr>
        <p:spPr>
          <a:xfrm>
            <a:off x="348511" y="1929081"/>
            <a:ext cx="17939489" cy="1035050"/>
          </a:xfrm>
          <a:prstGeom prst="rect">
            <a:avLst/>
          </a:prstGeom>
        </p:spPr>
        <p:txBody>
          <a:bodyPr lIns="0" tIns="0" rIns="0" bIns="0" rtlCol="0" anchor="t">
            <a:spAutoFit/>
          </a:bodyPr>
          <a:lstStyle/>
          <a:p>
            <a:pPr algn="ctr">
              <a:lnSpc>
                <a:spcPts val="3999"/>
              </a:lnSpc>
            </a:pPr>
            <a:r>
              <a:rPr lang="en-US" sz="3999">
                <a:solidFill>
                  <a:srgbClr val="FFFFFF"/>
                </a:solidFill>
                <a:latin typeface="Zilla Slab"/>
                <a:ea typeface="Zilla Slab"/>
                <a:cs typeface="Zilla Slab"/>
                <a:sym typeface="Zilla Slab"/>
              </a:rPr>
              <a:t>“</a:t>
            </a:r>
            <a:r>
              <a:rPr lang="en-US" sz="3999" i="1">
                <a:solidFill>
                  <a:srgbClr val="FFFFFF"/>
                </a:solidFill>
                <a:latin typeface="Zilla Slab Italics"/>
                <a:ea typeface="Zilla Slab Italics"/>
                <a:cs typeface="Zilla Slab Italics"/>
                <a:sym typeface="Zilla Slab Italics"/>
              </a:rPr>
              <a:t>It highlighted a legal loophole in the Union</a:t>
            </a:r>
            <a:r>
              <a:rPr lang="en-US" sz="3999">
                <a:solidFill>
                  <a:srgbClr val="FFFFFF"/>
                </a:solidFill>
                <a:latin typeface="Zilla Slab"/>
                <a:ea typeface="Zilla Slab"/>
                <a:cs typeface="Zilla Slab"/>
                <a:sym typeface="Zilla Slab"/>
              </a:rPr>
              <a:t>.” At the time of the case, Ireland was the only Member State that recognized the </a:t>
            </a:r>
            <a:r>
              <a:rPr lang="en-US" sz="3999" b="1" i="1">
                <a:solidFill>
                  <a:srgbClr val="FFFFFF"/>
                </a:solidFill>
                <a:latin typeface="Zilla Slab Bold Italics"/>
                <a:ea typeface="Zilla Slab Bold Italics"/>
                <a:cs typeface="Zilla Slab Bold Italics"/>
                <a:sym typeface="Zilla Slab Bold Italics"/>
              </a:rPr>
              <a:t>jus soli</a:t>
            </a:r>
            <a:r>
              <a:rPr lang="en-US" sz="3999" i="1">
                <a:solidFill>
                  <a:srgbClr val="FFFFFF"/>
                </a:solidFill>
                <a:latin typeface="Zilla Slab Italics"/>
                <a:ea typeface="Zilla Slab Italics"/>
                <a:cs typeface="Zilla Slab Italics"/>
                <a:sym typeface="Zilla Slab Italics"/>
              </a:rPr>
              <a:t> </a:t>
            </a:r>
            <a:r>
              <a:rPr lang="en-US" sz="3999">
                <a:solidFill>
                  <a:srgbClr val="FFFFFF"/>
                </a:solidFill>
                <a:latin typeface="Zilla Slab"/>
                <a:ea typeface="Zilla Slab"/>
                <a:cs typeface="Zilla Slab"/>
                <a:sym typeface="Zilla Slab"/>
              </a:rPr>
              <a:t>principle.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213E"/>
        </a:solidFill>
        <a:effectLst/>
      </p:bgPr>
    </p:bg>
    <p:spTree>
      <p:nvGrpSpPr>
        <p:cNvPr id="1" name=""/>
        <p:cNvGrpSpPr/>
        <p:nvPr/>
      </p:nvGrpSpPr>
      <p:grpSpPr>
        <a:xfrm>
          <a:off x="0" y="0"/>
          <a:ext cx="0" cy="0"/>
          <a:chOff x="0" y="0"/>
          <a:chExt cx="0" cy="0"/>
        </a:xfrm>
      </p:grpSpPr>
      <p:grpSp>
        <p:nvGrpSpPr>
          <p:cNvPr id="2" name="Group 2"/>
          <p:cNvGrpSpPr/>
          <p:nvPr/>
        </p:nvGrpSpPr>
        <p:grpSpPr>
          <a:xfrm>
            <a:off x="-734887" y="1028700"/>
            <a:ext cx="3527175" cy="35271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AC6A"/>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4219" y="4836677"/>
            <a:ext cx="6973714" cy="5731125"/>
          </a:xfrm>
          <a:custGeom>
            <a:avLst/>
            <a:gdLst/>
            <a:ahLst/>
            <a:cxnLst/>
            <a:rect l="l" t="t" r="r" b="b"/>
            <a:pathLst>
              <a:path w="6973714" h="5731125">
                <a:moveTo>
                  <a:pt x="0" y="0"/>
                </a:moveTo>
                <a:lnTo>
                  <a:pt x="6973714" y="0"/>
                </a:lnTo>
                <a:lnTo>
                  <a:pt x="6973714" y="5731125"/>
                </a:lnTo>
                <a:lnTo>
                  <a:pt x="0" y="5731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400800" y="2041802"/>
            <a:ext cx="12358434" cy="7902298"/>
            <a:chOff x="0" y="0"/>
            <a:chExt cx="3200615" cy="2171575"/>
          </a:xfrm>
        </p:grpSpPr>
        <p:sp>
          <p:nvSpPr>
            <p:cNvPr id="7" name="Freeform 7"/>
            <p:cNvSpPr/>
            <p:nvPr/>
          </p:nvSpPr>
          <p:spPr>
            <a:xfrm>
              <a:off x="0" y="0"/>
              <a:ext cx="3200615" cy="2171575"/>
            </a:xfrm>
            <a:custGeom>
              <a:avLst/>
              <a:gdLst/>
              <a:ahLst/>
              <a:cxnLst/>
              <a:rect l="l" t="t" r="r" b="b"/>
              <a:pathLst>
                <a:path w="3200615" h="2171575">
                  <a:moveTo>
                    <a:pt x="32491" y="0"/>
                  </a:moveTo>
                  <a:lnTo>
                    <a:pt x="3168124" y="0"/>
                  </a:lnTo>
                  <a:cubicBezTo>
                    <a:pt x="3176741" y="0"/>
                    <a:pt x="3185005" y="3423"/>
                    <a:pt x="3191098" y="9516"/>
                  </a:cubicBezTo>
                  <a:cubicBezTo>
                    <a:pt x="3197192" y="15609"/>
                    <a:pt x="3200615" y="23874"/>
                    <a:pt x="3200615" y="32491"/>
                  </a:cubicBezTo>
                  <a:lnTo>
                    <a:pt x="3200615" y="2139084"/>
                  </a:lnTo>
                  <a:cubicBezTo>
                    <a:pt x="3200615" y="2147701"/>
                    <a:pt x="3197192" y="2155965"/>
                    <a:pt x="3191098" y="2162059"/>
                  </a:cubicBezTo>
                  <a:cubicBezTo>
                    <a:pt x="3185005" y="2168152"/>
                    <a:pt x="3176741" y="2171575"/>
                    <a:pt x="3168124" y="2171575"/>
                  </a:cubicBezTo>
                  <a:lnTo>
                    <a:pt x="32491" y="2171575"/>
                  </a:lnTo>
                  <a:cubicBezTo>
                    <a:pt x="23874" y="2171575"/>
                    <a:pt x="15609" y="2168152"/>
                    <a:pt x="9516" y="2162059"/>
                  </a:cubicBezTo>
                  <a:cubicBezTo>
                    <a:pt x="3423" y="2155965"/>
                    <a:pt x="0" y="2147701"/>
                    <a:pt x="0" y="2139084"/>
                  </a:cubicBezTo>
                  <a:lnTo>
                    <a:pt x="0" y="32491"/>
                  </a:lnTo>
                  <a:cubicBezTo>
                    <a:pt x="0" y="23874"/>
                    <a:pt x="3423" y="15609"/>
                    <a:pt x="9516" y="9516"/>
                  </a:cubicBezTo>
                  <a:cubicBezTo>
                    <a:pt x="15609" y="3423"/>
                    <a:pt x="23874" y="0"/>
                    <a:pt x="32491" y="0"/>
                  </a:cubicBezTo>
                  <a:close/>
                </a:path>
              </a:pathLst>
            </a:custGeom>
            <a:solidFill>
              <a:srgbClr val="E4AC6A"/>
            </a:solidFill>
          </p:spPr>
        </p:sp>
        <p:sp>
          <p:nvSpPr>
            <p:cNvPr id="8" name="TextBox 8"/>
            <p:cNvSpPr txBox="1"/>
            <p:nvPr/>
          </p:nvSpPr>
          <p:spPr>
            <a:xfrm>
              <a:off x="0" y="-47625"/>
              <a:ext cx="3200615" cy="2219200"/>
            </a:xfrm>
            <a:prstGeom prst="rect">
              <a:avLst/>
            </a:prstGeom>
          </p:spPr>
          <p:txBody>
            <a:bodyPr lIns="50800" tIns="50800" rIns="50800" bIns="50800" rtlCol="0" anchor="ctr"/>
            <a:lstStyle/>
            <a:p>
              <a:pPr algn="ctr">
                <a:lnSpc>
                  <a:spcPts val="3427"/>
                </a:lnSpc>
              </a:pPr>
              <a:endParaRPr/>
            </a:p>
          </p:txBody>
        </p:sp>
      </p:grpSp>
      <p:sp>
        <p:nvSpPr>
          <p:cNvPr id="9" name="TextBox 9"/>
          <p:cNvSpPr txBox="1"/>
          <p:nvPr/>
        </p:nvSpPr>
        <p:spPr>
          <a:xfrm>
            <a:off x="479080" y="382836"/>
            <a:ext cx="17329841" cy="1489709"/>
          </a:xfrm>
          <a:prstGeom prst="rect">
            <a:avLst/>
          </a:prstGeom>
        </p:spPr>
        <p:txBody>
          <a:bodyPr lIns="0" tIns="0" rIns="0" bIns="0" rtlCol="0" anchor="t">
            <a:spAutoFit/>
          </a:bodyPr>
          <a:lstStyle/>
          <a:p>
            <a:pPr algn="r">
              <a:lnSpc>
                <a:spcPts val="3899"/>
              </a:lnSpc>
            </a:pPr>
            <a:r>
              <a:rPr lang="en-US" sz="3899" b="1">
                <a:solidFill>
                  <a:srgbClr val="E4AC6A"/>
                </a:solidFill>
                <a:latin typeface="Zilla Slab Bold"/>
                <a:ea typeface="Zilla Slab Bold"/>
                <a:cs typeface="Zilla Slab Bold"/>
                <a:sym typeface="Zilla Slab Bold"/>
              </a:rPr>
              <a:t>Council Directive 73/148/EEC of 21 May 1973 on the abolition of restrictions on movement and residence within the Community for nationals of Member States with regard to establishment and the provision of services.</a:t>
            </a:r>
          </a:p>
        </p:txBody>
      </p:sp>
      <p:sp>
        <p:nvSpPr>
          <p:cNvPr id="10" name="TextBox 10"/>
          <p:cNvSpPr txBox="1"/>
          <p:nvPr/>
        </p:nvSpPr>
        <p:spPr>
          <a:xfrm>
            <a:off x="597004" y="1891786"/>
            <a:ext cx="6088144" cy="1953403"/>
          </a:xfrm>
          <a:prstGeom prst="rect">
            <a:avLst/>
          </a:prstGeom>
        </p:spPr>
        <p:txBody>
          <a:bodyPr lIns="0" tIns="0" rIns="0" bIns="0" rtlCol="0" anchor="t">
            <a:spAutoFit/>
          </a:bodyPr>
          <a:lstStyle/>
          <a:p>
            <a:pPr algn="l">
              <a:lnSpc>
                <a:spcPts val="7579"/>
              </a:lnSpc>
            </a:pPr>
            <a:r>
              <a:rPr lang="en-US" sz="7579" b="1">
                <a:solidFill>
                  <a:srgbClr val="FFFFFF"/>
                </a:solidFill>
                <a:latin typeface="Century Gothic Paneuropean Bold"/>
                <a:ea typeface="Century Gothic Paneuropean Bold"/>
                <a:cs typeface="Century Gothic Paneuropean Bold"/>
                <a:sym typeface="Century Gothic Paneuropean Bold"/>
              </a:rPr>
              <a:t>Legal Background </a:t>
            </a:r>
          </a:p>
        </p:txBody>
      </p:sp>
      <p:sp>
        <p:nvSpPr>
          <p:cNvPr id="11" name="TextBox 11"/>
          <p:cNvSpPr txBox="1"/>
          <p:nvPr/>
        </p:nvSpPr>
        <p:spPr>
          <a:xfrm>
            <a:off x="6599055" y="2171700"/>
            <a:ext cx="11209866" cy="8900160"/>
          </a:xfrm>
          <a:prstGeom prst="rect">
            <a:avLst/>
          </a:prstGeom>
        </p:spPr>
        <p:txBody>
          <a:bodyPr lIns="0" tIns="0" rIns="0" bIns="0" rtlCol="0" anchor="t">
            <a:spAutoFit/>
          </a:bodyPr>
          <a:lstStyle/>
          <a:p>
            <a:pPr algn="l">
              <a:lnSpc>
                <a:spcPts val="2940"/>
              </a:lnSpc>
            </a:pPr>
            <a:r>
              <a:rPr lang="en-US" sz="2100" b="1" dirty="0">
                <a:solidFill>
                  <a:srgbClr val="000000"/>
                </a:solidFill>
                <a:latin typeface="Century Gothic Paneuropean Bold"/>
                <a:ea typeface="Century Gothic Paneuropean Bold"/>
                <a:cs typeface="Century Gothic Paneuropean Bold"/>
                <a:sym typeface="Century Gothic Paneuropean Bold"/>
              </a:rPr>
              <a:t>Article 1 </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Member States must abolish restrictions on the movement and residence of:</a:t>
            </a:r>
          </a:p>
          <a:p>
            <a:pPr algn="l">
              <a:lnSpc>
                <a:spcPts val="2940"/>
              </a:lnSpc>
            </a:pPr>
            <a:r>
              <a:rPr lang="en-US" sz="2100" dirty="0">
                <a:solidFill>
                  <a:srgbClr val="000000"/>
                </a:solidFill>
                <a:latin typeface="Century Gothic Paneuropean"/>
                <a:ea typeface="Century Gothic Paneuropean"/>
                <a:cs typeface="Century Gothic Paneuropean"/>
                <a:sym typeface="Century Gothic Paneuropean"/>
              </a:rPr>
              <a:t>Nationals of a Member State who establish or wish to establish themselves in another Member State as self‑employed persons.</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Nationals wishing to provide services in another Member State.</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Nationals wishing to go to another Member State as recipients of services.</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Family members benefiting from free movement (regardless of nationality):</a:t>
            </a:r>
          </a:p>
          <a:p>
            <a:pPr marL="906780" lvl="2" indent="-302260"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Spouse.</a:t>
            </a:r>
          </a:p>
          <a:p>
            <a:pPr marL="906780" lvl="2" indent="-302260"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Children under 21 years of age.</a:t>
            </a:r>
          </a:p>
          <a:p>
            <a:pPr marL="906780" lvl="2" indent="-302260"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Ascending and descending relatives of the national or the spouse </a:t>
            </a:r>
            <a:r>
              <a:rPr lang="en-US" sz="2100" b="1" dirty="0">
                <a:solidFill>
                  <a:srgbClr val="000000"/>
                </a:solidFill>
                <a:latin typeface="Century Gothic Paneuropean Bold"/>
                <a:ea typeface="Century Gothic Paneuropean Bold"/>
                <a:cs typeface="Century Gothic Paneuropean Bold"/>
                <a:sym typeface="Century Gothic Paneuropean Bold"/>
              </a:rPr>
              <a:t>who are dependent.</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Member States shall </a:t>
            </a:r>
            <a:r>
              <a:rPr lang="en-US" sz="2100" dirty="0" err="1">
                <a:solidFill>
                  <a:srgbClr val="000000"/>
                </a:solidFill>
                <a:latin typeface="Century Gothic Paneuropean"/>
                <a:ea typeface="Century Gothic Paneuropean"/>
                <a:cs typeface="Century Gothic Paneuropean"/>
                <a:sym typeface="Century Gothic Paneuropean"/>
              </a:rPr>
              <a:t>favour</a:t>
            </a:r>
            <a:r>
              <a:rPr lang="en-US" sz="2100" dirty="0">
                <a:solidFill>
                  <a:srgbClr val="000000"/>
                </a:solidFill>
                <a:latin typeface="Century Gothic Paneuropean"/>
                <a:ea typeface="Century Gothic Paneuropean"/>
                <a:cs typeface="Century Gothic Paneuropean"/>
                <a:sym typeface="Century Gothic Paneuropean"/>
              </a:rPr>
              <a:t> the admission of:</a:t>
            </a:r>
          </a:p>
          <a:p>
            <a:pPr marL="906780" lvl="2" indent="-302260"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Any other family member of the national (or spouse)</a:t>
            </a:r>
            <a:r>
              <a:rPr lang="en-US" sz="2100" b="1" dirty="0">
                <a:solidFill>
                  <a:srgbClr val="000000"/>
                </a:solidFill>
                <a:latin typeface="Century Gothic Paneuropean Bold"/>
                <a:ea typeface="Century Gothic Paneuropean Bold"/>
                <a:cs typeface="Century Gothic Paneuropean Bold"/>
                <a:sym typeface="Century Gothic Paneuropean Bold"/>
              </a:rPr>
              <a:t> who is dependent.</a:t>
            </a:r>
          </a:p>
          <a:p>
            <a:pPr marL="906780" lvl="2" indent="-302260"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Any family member who lived under the same roof in the country of origin.</a:t>
            </a:r>
          </a:p>
          <a:p>
            <a:pPr algn="l">
              <a:lnSpc>
                <a:spcPts val="2940"/>
              </a:lnSpc>
            </a:pPr>
            <a:r>
              <a:rPr lang="en-US" sz="2100" b="1" dirty="0">
                <a:solidFill>
                  <a:srgbClr val="000000"/>
                </a:solidFill>
                <a:latin typeface="Century Gothic Paneuropean Bold"/>
                <a:ea typeface="Century Gothic Paneuropean Bold"/>
                <a:cs typeface="Century Gothic Paneuropean Bold"/>
                <a:sym typeface="Century Gothic Paneuropean Bold"/>
              </a:rPr>
              <a:t>Article 4</a:t>
            </a:r>
          </a:p>
          <a:p>
            <a:pPr algn="l">
              <a:lnSpc>
                <a:spcPts val="2940"/>
              </a:lnSpc>
            </a:pPr>
            <a:r>
              <a:rPr lang="en-US" sz="2100" dirty="0">
                <a:solidFill>
                  <a:srgbClr val="000000"/>
                </a:solidFill>
                <a:latin typeface="Century Gothic Paneuropean"/>
                <a:ea typeface="Century Gothic Paneuropean"/>
                <a:cs typeface="Century Gothic Paneuropean"/>
                <a:sym typeface="Century Gothic Paneuropean"/>
              </a:rPr>
              <a:t>The right of residence lasts as long as the service provision period.</a:t>
            </a:r>
            <a:r>
              <a:rPr lang="en-US" sz="2100" b="1" dirty="0">
                <a:solidFill>
                  <a:srgbClr val="000000"/>
                </a:solidFill>
                <a:latin typeface="Century Gothic Paneuropean Bold"/>
                <a:ea typeface="Century Gothic Paneuropean Bold"/>
                <a:cs typeface="Century Gothic Paneuropean Bold"/>
                <a:sym typeface="Century Gothic Paneuropean Bold"/>
              </a:rPr>
              <a:t> If the service period exceeds 3 months:</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The host Member State </a:t>
            </a:r>
            <a:r>
              <a:rPr lang="en-US" sz="2100" b="1" dirty="0">
                <a:solidFill>
                  <a:srgbClr val="000000"/>
                </a:solidFill>
                <a:latin typeface="Century Gothic Paneuropean Bold"/>
                <a:ea typeface="Century Gothic Paneuropean Bold"/>
                <a:cs typeface="Century Gothic Paneuropean Bold"/>
                <a:sym typeface="Century Gothic Paneuropean Bold"/>
              </a:rPr>
              <a:t>must issue a right of abode</a:t>
            </a:r>
            <a:r>
              <a:rPr lang="en-US" sz="2100" dirty="0">
                <a:solidFill>
                  <a:srgbClr val="000000"/>
                </a:solidFill>
                <a:latin typeface="Century Gothic Paneuropean"/>
                <a:ea typeface="Century Gothic Paneuropean"/>
                <a:cs typeface="Century Gothic Paneuropean"/>
                <a:sym typeface="Century Gothic Paneuropean"/>
              </a:rPr>
              <a:t> as proof of residence.</a:t>
            </a:r>
          </a:p>
          <a:p>
            <a:pPr algn="l">
              <a:lnSpc>
                <a:spcPts val="2940"/>
              </a:lnSpc>
            </a:pPr>
            <a:r>
              <a:rPr lang="en-US" sz="2100" dirty="0">
                <a:solidFill>
                  <a:srgbClr val="000000"/>
                </a:solidFill>
                <a:latin typeface="Century Gothic Paneuropean"/>
                <a:ea typeface="Century Gothic Paneuropean"/>
                <a:cs typeface="Century Gothic Paneuropean"/>
                <a:sym typeface="Century Gothic Paneuropean"/>
              </a:rPr>
              <a:t>If the service period does not exceed 3 months:</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A passport or identity card is sufficient.</a:t>
            </a:r>
          </a:p>
          <a:p>
            <a:pPr marL="453390" lvl="1" indent="-226695" algn="l">
              <a:lnSpc>
                <a:spcPts val="2940"/>
              </a:lnSpc>
              <a:buFont typeface="Arial"/>
              <a:buChar char="•"/>
            </a:pPr>
            <a:r>
              <a:rPr lang="en-US" sz="2100" dirty="0">
                <a:solidFill>
                  <a:srgbClr val="000000"/>
                </a:solidFill>
                <a:latin typeface="Century Gothic Paneuropean"/>
                <a:ea typeface="Century Gothic Paneuropean"/>
                <a:cs typeface="Century Gothic Paneuropean"/>
                <a:sym typeface="Century Gothic Paneuropean"/>
              </a:rPr>
              <a:t>The host Member State may require the person to report their presence.</a:t>
            </a:r>
          </a:p>
          <a:p>
            <a:pPr algn="l">
              <a:lnSpc>
                <a:spcPts val="2940"/>
              </a:lnSpc>
            </a:pPr>
            <a:endParaRPr lang="en-US" sz="2100" dirty="0">
              <a:solidFill>
                <a:srgbClr val="000000"/>
              </a:solidFill>
              <a:latin typeface="Century Gothic Paneuropean"/>
              <a:ea typeface="Century Gothic Paneuropean"/>
              <a:cs typeface="Century Gothic Paneuropean"/>
              <a:sym typeface="Century Gothic Paneuropean"/>
            </a:endParaRPr>
          </a:p>
          <a:p>
            <a:pPr algn="l">
              <a:lnSpc>
                <a:spcPts val="2940"/>
              </a:lnSpc>
            </a:pPr>
            <a:endParaRPr lang="en-US" sz="2100" dirty="0">
              <a:solidFill>
                <a:srgbClr val="000000"/>
              </a:solidFill>
              <a:latin typeface="Century Gothic Paneuropean"/>
              <a:ea typeface="Century Gothic Paneuropean"/>
              <a:cs typeface="Century Gothic Paneuropean"/>
              <a:sym typeface="Century Gothic Paneuropean"/>
            </a:endParaRPr>
          </a:p>
          <a:p>
            <a:pPr algn="l">
              <a:lnSpc>
                <a:spcPts val="2940"/>
              </a:lnSpc>
            </a:pPr>
            <a:endParaRPr lang="en-US" sz="2100" dirty="0">
              <a:solidFill>
                <a:srgbClr val="000000"/>
              </a:solidFill>
              <a:latin typeface="Century Gothic Paneuropean"/>
              <a:ea typeface="Century Gothic Paneuropean"/>
              <a:cs typeface="Century Gothic Paneuropean"/>
              <a:sym typeface="Century Gothic Paneurope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3200</Words>
  <Application>Microsoft Macintosh PowerPoint</Application>
  <PresentationFormat>Özel</PresentationFormat>
  <Paragraphs>220</Paragraphs>
  <Slides>21</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21</vt:i4>
      </vt:variant>
    </vt:vector>
  </HeadingPairs>
  <TitlesOfParts>
    <vt:vector size="32" baseType="lpstr">
      <vt:lpstr>Zilla Slab Bold</vt:lpstr>
      <vt:lpstr>Arial</vt:lpstr>
      <vt:lpstr>Century Gothic Paneuropean</vt:lpstr>
      <vt:lpstr>Century Gothic Paneuropean Bold Italics</vt:lpstr>
      <vt:lpstr>Century Gothic Paneuropean Bold</vt:lpstr>
      <vt:lpstr>Zilla Slab Bold Italics</vt:lpstr>
      <vt:lpstr>Zilla Slab Italics</vt:lpstr>
      <vt:lpstr>Calibri</vt:lpstr>
      <vt:lpstr>Century Gothic Paneuropean Italics</vt:lpstr>
      <vt:lpstr>Zilla Slab</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Chen</dc:title>
  <cp:lastModifiedBy>Microsoft Office User</cp:lastModifiedBy>
  <cp:revision>2</cp:revision>
  <dcterms:created xsi:type="dcterms:W3CDTF">2006-08-16T00:00:00Z</dcterms:created>
  <dcterms:modified xsi:type="dcterms:W3CDTF">2025-12-23T07:55:55Z</dcterms:modified>
  <dc:identifier>DAG6ixtzyBA</dc:identifier>
</cp:coreProperties>
</file>